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71" r:id="rId4"/>
    <p:sldId id="270" r:id="rId5"/>
    <p:sldId id="273" r:id="rId6"/>
    <p:sldId id="276" r:id="rId7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978B1"/>
    <a:srgbClr val="11437F"/>
    <a:srgbClr val="E6E6E6"/>
    <a:srgbClr val="DDDDDD"/>
    <a:srgbClr val="99CCFF"/>
    <a:srgbClr val="FCFCFC"/>
    <a:srgbClr val="003B59"/>
    <a:srgbClr val="ECD6A5"/>
    <a:srgbClr val="C192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94660"/>
  </p:normalViewPr>
  <p:slideViewPr>
    <p:cSldViewPr>
      <p:cViewPr varScale="1">
        <p:scale>
          <a:sx n="164" d="100"/>
          <a:sy n="164" d="100"/>
        </p:scale>
        <p:origin x="-198" y="-102"/>
      </p:cViewPr>
      <p:guideLst>
        <p:guide orient="horz" pos="2880"/>
        <p:guide pos="21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81756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3B102A-EDC8-431F-B475-B3229B34ED88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61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5162"/>
            <a:ext cx="373837" cy="2660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22808" y="543712"/>
            <a:ext cx="5082641" cy="2214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3011" y="1956145"/>
            <a:ext cx="113976" cy="15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4015" y="2217879"/>
            <a:ext cx="151968" cy="15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4015" y="2459864"/>
            <a:ext cx="151961" cy="152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33711" y="2790248"/>
            <a:ext cx="121265" cy="152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118256" y="2541852"/>
            <a:ext cx="152176" cy="145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18256" y="2286533"/>
            <a:ext cx="152176" cy="151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6166" y="556217"/>
            <a:ext cx="1509395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320451" y="700380"/>
            <a:ext cx="2058035" cy="2262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rgbClr val="161A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98206734-726E-46B9-B3CD-75FDA00F97BD}" type="datetime1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FAA6C436-0D4A-4340-A2B7-930FFE7E9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543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374" y="473938"/>
            <a:ext cx="3791051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290" y="746315"/>
            <a:ext cx="5189220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8055" y="3045301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0" y="3029406"/>
            <a:ext cx="229405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92500" y="3029406"/>
            <a:ext cx="2286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800" dirty="0" smtClean="0">
                <a:solidFill>
                  <a:schemeClr val="bg1">
                    <a:lumMod val="65000"/>
                  </a:schemeClr>
                </a:solidFill>
              </a:rPr>
              <a:t> г. Ульяновск , октябрь 2020 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</a:rPr>
              <a:t>год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63900" y="2384425"/>
            <a:ext cx="236220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900" dirty="0" smtClean="0">
                <a:solidFill>
                  <a:srgbClr val="11437F"/>
                </a:solidFill>
              </a:rPr>
              <a:t>Барышева Галина Борисовна</a:t>
            </a:r>
            <a:endParaRPr lang="ru-RU" sz="900" dirty="0">
              <a:solidFill>
                <a:srgbClr val="11437F"/>
              </a:solidFill>
            </a:endParaRPr>
          </a:p>
          <a:p>
            <a:pPr algn="r"/>
            <a:r>
              <a:rPr lang="ru-RU" sz="700" dirty="0" smtClean="0">
                <a:solidFill>
                  <a:srgbClr val="11437F"/>
                </a:solidFill>
              </a:rPr>
              <a:t>Начальник Отдела  бюджетного учета и отчетности по операциям бюджетов-главный бухгалтер</a:t>
            </a:r>
            <a:endParaRPr lang="ru-RU" sz="700" dirty="0">
              <a:solidFill>
                <a:srgbClr val="11437F"/>
              </a:solidFill>
            </a:endParaRPr>
          </a:p>
        </p:txBody>
      </p:sp>
      <p:sp>
        <p:nvSpPr>
          <p:cNvPr id="16" name="object 2"/>
          <p:cNvSpPr/>
          <p:nvPr/>
        </p:nvSpPr>
        <p:spPr>
          <a:xfrm>
            <a:off x="1" y="2681267"/>
            <a:ext cx="2654299" cy="15652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230237" y="1089025"/>
            <a:ext cx="5463557" cy="563974"/>
          </a:xfrm>
          <a:custGeom>
            <a:avLst/>
            <a:gdLst/>
            <a:ahLst/>
            <a:cxnLst/>
            <a:rect l="l" t="t" r="r" b="b"/>
            <a:pathLst>
              <a:path w="4416425" h="944880">
                <a:moveTo>
                  <a:pt x="4247391" y="0"/>
                </a:moveTo>
                <a:lnTo>
                  <a:pt x="66475" y="0"/>
                </a:lnTo>
                <a:lnTo>
                  <a:pt x="33856" y="128"/>
                </a:lnTo>
                <a:lnTo>
                  <a:pt x="7998" y="1031"/>
                </a:lnTo>
                <a:lnTo>
                  <a:pt x="0" y="1941"/>
                </a:lnTo>
                <a:lnTo>
                  <a:pt x="0" y="942688"/>
                </a:lnTo>
                <a:lnTo>
                  <a:pt x="7904" y="943592"/>
                </a:lnTo>
                <a:lnTo>
                  <a:pt x="33540" y="944496"/>
                </a:lnTo>
                <a:lnTo>
                  <a:pt x="65726" y="944626"/>
                </a:lnTo>
                <a:lnTo>
                  <a:pt x="4246642" y="944626"/>
                </a:lnTo>
                <a:lnTo>
                  <a:pt x="4305126" y="943592"/>
                </a:lnTo>
                <a:lnTo>
                  <a:pt x="4346350" y="936358"/>
                </a:lnTo>
                <a:lnTo>
                  <a:pt x="4383840" y="912479"/>
                </a:lnTo>
                <a:lnTo>
                  <a:pt x="4407729" y="874979"/>
                </a:lnTo>
                <a:lnTo>
                  <a:pt x="4414963" y="833855"/>
                </a:lnTo>
                <a:lnTo>
                  <a:pt x="4415997" y="776033"/>
                </a:lnTo>
                <a:lnTo>
                  <a:pt x="4415997" y="169341"/>
                </a:lnTo>
                <a:lnTo>
                  <a:pt x="4414963" y="110864"/>
                </a:lnTo>
                <a:lnTo>
                  <a:pt x="4407729" y="69646"/>
                </a:lnTo>
                <a:lnTo>
                  <a:pt x="4383840" y="32150"/>
                </a:lnTo>
                <a:lnTo>
                  <a:pt x="4346350" y="8255"/>
                </a:lnTo>
                <a:lnTo>
                  <a:pt x="4305219" y="1031"/>
                </a:lnTo>
                <a:lnTo>
                  <a:pt x="4247391" y="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pPr algn="ctr">
              <a:defRPr/>
            </a:pPr>
            <a:r>
              <a:rPr lang="ru-RU" sz="1600" dirty="0" smtClean="0">
                <a:solidFill>
                  <a:schemeClr val="bg1"/>
                </a:solidFill>
              </a:rPr>
              <a:t>Единый казначейский счет и казначейские счета:</a:t>
            </a:r>
          </a:p>
          <a:p>
            <a:pPr algn="ctr">
              <a:defRPr/>
            </a:pPr>
            <a:r>
              <a:rPr lang="ru-RU" sz="1600" dirty="0">
                <a:solidFill>
                  <a:schemeClr val="bg1"/>
                </a:solidFill>
              </a:rPr>
              <a:t>п</a:t>
            </a:r>
            <a:r>
              <a:rPr lang="ru-RU" sz="1600" dirty="0" smtClean="0">
                <a:solidFill>
                  <a:schemeClr val="bg1"/>
                </a:solidFill>
              </a:rPr>
              <a:t>орядок функционирования</a:t>
            </a: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17" name="object 5"/>
          <p:cNvSpPr/>
          <p:nvPr/>
        </p:nvSpPr>
        <p:spPr>
          <a:xfrm>
            <a:off x="90065" y="59214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474" y="197667"/>
            <a:ext cx="25865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000" b="1" i="1" cap="all" spc="46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909842533"/>
              </p:ext>
            </p:extLst>
          </p:nvPr>
        </p:nvGraphicFramePr>
        <p:xfrm>
          <a:off x="139701" y="555625"/>
          <a:ext cx="5410200" cy="3432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86536">
                <a:tc>
                  <a:txBody>
                    <a:bodyPr/>
                    <a:lstStyle/>
                    <a:p>
                      <a:pPr marL="180975" indent="0" algn="just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  <a:defRPr/>
                      </a:pPr>
                      <a:r>
                        <a:rPr lang="ru-RU" sz="800" b="0" dirty="0" smtClean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900" b="1" dirty="0" smtClean="0">
                          <a:solidFill>
                            <a:srgbClr val="11437F"/>
                          </a:solidFill>
                          <a:cs typeface="Times New Roman" panose="02020603050405020304" pitchFamily="18" charset="0"/>
                        </a:rPr>
                        <a:t>Федеральный закон </a:t>
                      </a:r>
                      <a:r>
                        <a:rPr lang="ru-RU" sz="900" b="0" dirty="0" smtClean="0">
                          <a:solidFill>
                            <a:srgbClr val="11437F"/>
                          </a:solidFill>
                          <a:cs typeface="Times New Roman" panose="02020603050405020304" pitchFamily="18" charset="0"/>
                        </a:rPr>
                        <a:t>от 27 декабря 2019 года № 479-ФЗ </a:t>
                      </a:r>
                      <a:r>
                        <a:rPr lang="ru-RU" sz="800" b="0" dirty="0" smtClean="0">
                          <a:solidFill>
                            <a:srgbClr val="11437F"/>
                          </a:solidFill>
                          <a:cs typeface="Times New Roman" panose="02020603050405020304" pitchFamily="18" charset="0"/>
                        </a:rPr>
                        <a:t>«О внесении изменений в Бюджетный кодекс Российской Федерации в части казначейского обслуживания и системы казначейских платежей»;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ru-RU" sz="900" b="1" dirty="0" smtClean="0">
                          <a:solidFill>
                            <a:srgbClr val="11437F"/>
                          </a:solidFill>
                          <a:cs typeface="Times New Roman" panose="02020603050405020304" pitchFamily="18" charset="0"/>
                        </a:rPr>
                        <a:t>Постановление Правительства Российской Федерации </a:t>
                      </a:r>
                      <a:r>
                        <a:rPr lang="ru-RU" sz="900" b="0" dirty="0" smtClean="0">
                          <a:solidFill>
                            <a:srgbClr val="11437F"/>
                          </a:solidFill>
                          <a:cs typeface="Times New Roman" panose="02020603050405020304" pitchFamily="18" charset="0"/>
                        </a:rPr>
                        <a:t>от 30 марта 2020 года № 368 </a:t>
                      </a:r>
                      <a:r>
                        <a:rPr lang="ru-RU" sz="800" b="0" dirty="0" smtClean="0">
                          <a:solidFill>
                            <a:srgbClr val="11437F"/>
                          </a:solidFill>
                          <a:cs typeface="Times New Roman" panose="02020603050405020304" pitchFamily="18" charset="0"/>
                        </a:rPr>
                        <a:t>«Об утверждении правил привлечения Федеральным казначейством остатков средств на единый счет федерального бюджета и возврата привлеченных средств и общих требований к порядку привлечения остатков средств на единый счет бюджета субъекта Российской Федерации (местного бюджета) и возврата привлеченных средств»;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ru-RU" sz="900" b="1" dirty="0" smtClean="0">
                          <a:solidFill>
                            <a:srgbClr val="11437F"/>
                          </a:solidFill>
                          <a:cs typeface="Times New Roman" panose="02020603050405020304" pitchFamily="18" charset="0"/>
                        </a:rPr>
                        <a:t>Приказ Федерального казначейства </a:t>
                      </a:r>
                      <a:r>
                        <a:rPr lang="ru-RU" sz="900" b="0" dirty="0" smtClean="0">
                          <a:solidFill>
                            <a:srgbClr val="11437F"/>
                          </a:solidFill>
                          <a:cs typeface="Times New Roman" panose="02020603050405020304" pitchFamily="18" charset="0"/>
                        </a:rPr>
                        <a:t>от 1 апреля 2020 года № 15н </a:t>
                      </a:r>
                      <a:r>
                        <a:rPr lang="ru-RU" sz="800" b="0" dirty="0" smtClean="0">
                          <a:solidFill>
                            <a:srgbClr val="11437F"/>
                          </a:solidFill>
                          <a:cs typeface="Times New Roman" panose="02020603050405020304" pitchFamily="18" charset="0"/>
                        </a:rPr>
                        <a:t>«О порядке открытия </a:t>
                      </a:r>
                      <a:r>
                        <a:rPr lang="ru-RU" sz="8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cs typeface="Times New Roman" panose="02020603050405020304" pitchFamily="18" charset="0"/>
                        </a:rPr>
                        <a:t>казначейских счетов»;</a:t>
                      </a:r>
                    </a:p>
                    <a:p>
                      <a:pPr marL="171450" marR="0" indent="-171450" algn="just" defTabSz="1793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900" b="1" i="1" dirty="0" smtClean="0">
                          <a:solidFill>
                            <a:srgbClr val="11437F"/>
                          </a:solidFill>
                          <a:cs typeface="Times New Roman" panose="02020603050405020304" pitchFamily="18" charset="0"/>
                        </a:rPr>
                        <a:t>Проект приказа </a:t>
                      </a:r>
                      <a:r>
                        <a:rPr lang="ru-RU" sz="800" dirty="0" smtClean="0">
                          <a:solidFill>
                            <a:srgbClr val="11437F"/>
                          </a:solidFill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800" b="0" dirty="0" smtClean="0">
                          <a:solidFill>
                            <a:srgbClr val="11437F"/>
                          </a:solidFill>
                          <a:cs typeface="Times New Roman" panose="02020603050405020304" pitchFamily="18" charset="0"/>
                        </a:rPr>
                        <a:t>Об утверждении порядка управления операциями со средствами на едином счете федерального бюджета и обмена информацией между Межрегиональным операционным управлением Федерального казначейства и территориальными органами Федерального казначейства при перечислении остатков средств, поступающих во временное распоряжение федеральных казенных учреждений, остатков средств федеральных бюджетных, автономных учреждений и иных лиц, не являющихся участниками бюджетного процесса, а также остатков средств, поступающих в бюджеты государственных внебюджетных фондов Российской Федерации с соответствующих счетов  территориальных органов Федерального казначейства на единый счет федерального бюджета и их возвратов на указанные счета»;</a:t>
                      </a:r>
                    </a:p>
                    <a:p>
                      <a:pPr marL="171450" marR="0" indent="-171450" algn="just" defTabSz="1793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800" b="1" dirty="0" smtClean="0">
                          <a:solidFill>
                            <a:srgbClr val="11437F"/>
                          </a:solidFill>
                          <a:cs typeface="Times New Roman" panose="02020603050405020304" pitchFamily="18" charset="0"/>
                        </a:rPr>
                        <a:t>Приказ</a:t>
                      </a:r>
                      <a:r>
                        <a:rPr lang="ru-RU" sz="800" b="1" baseline="0" dirty="0" smtClean="0">
                          <a:solidFill>
                            <a:srgbClr val="11437F"/>
                          </a:solidFill>
                          <a:cs typeface="Times New Roman" panose="02020603050405020304" pitchFamily="18" charset="0"/>
                        </a:rPr>
                        <a:t>  Федерального казначейства  </a:t>
                      </a:r>
                      <a:r>
                        <a:rPr lang="ru-RU" sz="800" b="0" baseline="0" dirty="0" smtClean="0">
                          <a:solidFill>
                            <a:srgbClr val="11437F"/>
                          </a:solidFill>
                          <a:cs typeface="Times New Roman" panose="02020603050405020304" pitchFamily="18" charset="0"/>
                        </a:rPr>
                        <a:t>от 14 мая 2020 г. № 21н « О порядке казначейского обслуживания».</a:t>
                      </a:r>
                    </a:p>
                    <a:p>
                      <a:pPr marL="171450" marR="0" indent="-171450" algn="ctr" defTabSz="1793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ru-RU" sz="800" b="1" dirty="0" smtClean="0">
                        <a:solidFill>
                          <a:srgbClr val="11437F"/>
                        </a:solidFill>
                        <a:cs typeface="Times New Roman" panose="02020603050405020304" pitchFamily="18" charset="0"/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endParaRPr lang="ru-RU" sz="800" dirty="0">
                        <a:solidFill>
                          <a:srgbClr val="FF0000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5498">
                <a:tc>
                  <a:txBody>
                    <a:bodyPr/>
                    <a:lstStyle/>
                    <a:p>
                      <a:pPr marL="457200" indent="169863"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j-lt"/>
                        </a:rPr>
                        <a:t> 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1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260863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 flipH="1" flipV="1">
            <a:off x="3138113" y="77041"/>
            <a:ext cx="2589551" cy="260350"/>
          </a:xfrm>
          <a:prstGeom prst="roundRect">
            <a:avLst/>
          </a:prstGeom>
          <a:solidFill>
            <a:schemeClr val="accent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200" dirty="0"/>
              <a:t>Нормативно-правовая база</a:t>
            </a:r>
          </a:p>
          <a:p>
            <a:pPr algn="ctr"/>
            <a:endParaRPr lang="ru-RU" sz="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0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92113050"/>
              </p:ext>
            </p:extLst>
          </p:nvPr>
        </p:nvGraphicFramePr>
        <p:xfrm>
          <a:off x="556768" y="497046"/>
          <a:ext cx="5186990" cy="4358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69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410067">
                <a:tc>
                  <a:txBody>
                    <a:bodyPr/>
                    <a:lstStyle/>
                    <a:p>
                      <a:pPr algn="l" fontAlgn="base"/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7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</a:br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base"/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base"/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base"/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base"/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base"/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                                                              </a:t>
                      </a:r>
                    </a:p>
                    <a:p>
                      <a:pPr algn="l" fontAlgn="base"/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base"/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base"/>
                      <a:endParaRPr lang="ru-RU" sz="7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l" fontAlgn="base"/>
                      <a:endParaRPr lang="ru-RU" sz="7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48706">
                <a:tc>
                  <a:txBody>
                    <a:bodyPr/>
                    <a:lstStyle/>
                    <a:p>
                      <a:pPr algn="l"/>
                      <a:endParaRPr lang="ru-RU" altLang="ru-RU" sz="800" b="1" dirty="0">
                        <a:solidFill>
                          <a:srgbClr val="FF0000"/>
                        </a:solidFill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 flipH="1">
            <a:off x="5473700" y="2994025"/>
            <a:ext cx="22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2</a:t>
            </a:r>
          </a:p>
          <a:p>
            <a:pPr algn="r"/>
            <a:endParaRPr lang="ru-RU" sz="1000" b="1" dirty="0" smtClean="0"/>
          </a:p>
          <a:p>
            <a:pPr algn="r"/>
            <a:endParaRPr lang="ru-RU" sz="8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3662" y="612028"/>
            <a:ext cx="922201" cy="3129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Банковские счета</a:t>
            </a:r>
            <a:endParaRPr lang="ru-RU" sz="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63700" y="623827"/>
            <a:ext cx="914400" cy="2941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Казначейские счета ТОФК</a:t>
            </a:r>
            <a:endParaRPr lang="ru-RU" sz="8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798064" y="612028"/>
            <a:ext cx="990600" cy="31292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/>
              <a:t>Банковские счета ТОФК</a:t>
            </a:r>
            <a:endParaRPr lang="ru-RU" sz="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28579" y="773076"/>
            <a:ext cx="1149915" cy="24056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</a:rPr>
              <a:t>Все  банковские счета ТОФК №40102 включены в </a:t>
            </a:r>
            <a:r>
              <a:rPr lang="ru-RU" sz="800" b="1" dirty="0" smtClean="0">
                <a:solidFill>
                  <a:schemeClr val="tx1"/>
                </a:solidFill>
              </a:rPr>
              <a:t>пул ликвидности</a:t>
            </a:r>
          </a:p>
          <a:p>
            <a:pPr algn="ctr"/>
            <a:endParaRPr lang="ru-RU" sz="800" b="1" dirty="0" smtClean="0">
              <a:solidFill>
                <a:srgbClr val="154889"/>
              </a:solidFill>
              <a:cs typeface="Times New Roman" panose="02020603050405020304" pitchFamily="18" charset="0"/>
            </a:endParaRPr>
          </a:p>
          <a:p>
            <a:pPr algn="ctr"/>
            <a:endParaRPr lang="ru-RU" sz="800" b="1" dirty="0">
              <a:solidFill>
                <a:srgbClr val="154889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8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- переход </a:t>
            </a:r>
            <a:r>
              <a:rPr lang="ru-RU" sz="800" b="1" dirty="0">
                <a:solidFill>
                  <a:schemeClr val="tx1"/>
                </a:solidFill>
                <a:cs typeface="Times New Roman" panose="02020603050405020304" pitchFamily="18" charset="0"/>
              </a:rPr>
              <a:t>с банковских счетов, ранее открытых ТОФК, на функционирование соответствующих казначейских счетов ТОФК</a:t>
            </a:r>
            <a:endParaRPr lang="ru-RU" sz="800" b="1" dirty="0">
              <a:solidFill>
                <a:schemeClr val="tx1"/>
              </a:solidFill>
            </a:endParaRPr>
          </a:p>
          <a:p>
            <a:pPr algn="ctr"/>
            <a:endParaRPr lang="ru-RU" sz="800" b="1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48688" y="1029347"/>
            <a:ext cx="938276" cy="256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40105</a:t>
            </a:r>
            <a:endParaRPr lang="ru-RU" sz="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72296" y="1390716"/>
            <a:ext cx="936752" cy="225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40401</a:t>
            </a:r>
            <a:endParaRPr lang="ru-RU" sz="8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578646" y="1669539"/>
            <a:ext cx="924052" cy="206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40402</a:t>
            </a:r>
            <a:endParaRPr lang="ru-RU" sz="8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572002" y="1949139"/>
            <a:ext cx="913638" cy="231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40403</a:t>
            </a:r>
            <a:endParaRPr lang="ru-RU" sz="8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572002" y="2268357"/>
            <a:ext cx="918464" cy="260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40302</a:t>
            </a:r>
            <a:endParaRPr lang="ru-RU" sz="8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560832" y="2613024"/>
            <a:ext cx="948216" cy="200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40501 (1 и 2)</a:t>
            </a:r>
            <a:endParaRPr lang="ru-RU" sz="8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60832" y="2872997"/>
            <a:ext cx="948509" cy="371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/>
              <a:t>и</a:t>
            </a:r>
            <a:r>
              <a:rPr lang="ru-RU" sz="800" dirty="0" smtClean="0"/>
              <a:t>ные  банковские счета</a:t>
            </a:r>
            <a:endParaRPr lang="ru-RU" sz="8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663434" y="1037850"/>
            <a:ext cx="927828" cy="240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3211</a:t>
            </a:r>
            <a:endParaRPr lang="ru-RU" sz="80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1654343" y="1382666"/>
            <a:ext cx="930205" cy="2276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3241</a:t>
            </a:r>
            <a:endParaRPr lang="ru-RU" sz="8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663700" y="1669540"/>
            <a:ext cx="914400" cy="2074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3251</a:t>
            </a:r>
            <a:endParaRPr lang="ru-RU" sz="800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670148" y="1936241"/>
            <a:ext cx="914400" cy="2442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3261</a:t>
            </a:r>
            <a:endParaRPr lang="ru-RU" sz="8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662245" y="2256726"/>
            <a:ext cx="914400" cy="2689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3212</a:t>
            </a:r>
            <a:endParaRPr lang="ru-RU" sz="8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663700" y="2872996"/>
            <a:ext cx="914400" cy="3718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Иные казначейские счета</a:t>
            </a:r>
            <a:endParaRPr lang="ru-RU" sz="800" dirty="0"/>
          </a:p>
        </p:txBody>
      </p:sp>
      <p:sp>
        <p:nvSpPr>
          <p:cNvPr id="57" name="Прямоугольник 56"/>
          <p:cNvSpPr/>
          <p:nvPr/>
        </p:nvSpPr>
        <p:spPr>
          <a:xfrm>
            <a:off x="2800096" y="1061228"/>
            <a:ext cx="997204" cy="5490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40102 Главного участника пула ликвидности</a:t>
            </a:r>
            <a:endParaRPr lang="ru-RU" sz="800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1663700" y="2566413"/>
            <a:ext cx="914400" cy="107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3214</a:t>
            </a:r>
            <a:endParaRPr lang="ru-RU" sz="800" dirty="0"/>
          </a:p>
        </p:txBody>
      </p:sp>
      <p:sp>
        <p:nvSpPr>
          <p:cNvPr id="68" name="Прямоугольник 67"/>
          <p:cNvSpPr/>
          <p:nvPr/>
        </p:nvSpPr>
        <p:spPr>
          <a:xfrm>
            <a:off x="1676596" y="2720149"/>
            <a:ext cx="907952" cy="91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3215</a:t>
            </a:r>
            <a:endParaRPr lang="ru-RU" sz="800" dirty="0"/>
          </a:p>
        </p:txBody>
      </p:sp>
      <p:sp>
        <p:nvSpPr>
          <p:cNvPr id="83" name="Стрелка вправо с вырезом 82"/>
          <p:cNvSpPr/>
          <p:nvPr/>
        </p:nvSpPr>
        <p:spPr>
          <a:xfrm>
            <a:off x="1526513" y="1166197"/>
            <a:ext cx="106310" cy="738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 rot="10800000" flipH="1" flipV="1">
            <a:off x="3058685" y="22453"/>
            <a:ext cx="2692364" cy="405539"/>
          </a:xfrm>
          <a:prstGeom prst="roundRect">
            <a:avLst/>
          </a:prstGeom>
          <a:solidFill>
            <a:schemeClr val="accent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100" dirty="0"/>
              <a:t>Переход на систему казначейских платежей</a:t>
            </a:r>
          </a:p>
        </p:txBody>
      </p:sp>
      <p:sp>
        <p:nvSpPr>
          <p:cNvPr id="45" name="Стрелка вправо с вырезом 44"/>
          <p:cNvSpPr/>
          <p:nvPr/>
        </p:nvSpPr>
        <p:spPr>
          <a:xfrm>
            <a:off x="1526513" y="1483577"/>
            <a:ext cx="106310" cy="738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с вырезом 45"/>
          <p:cNvSpPr/>
          <p:nvPr/>
        </p:nvSpPr>
        <p:spPr>
          <a:xfrm>
            <a:off x="1535150" y="2017607"/>
            <a:ext cx="106310" cy="738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с вырезом 50"/>
          <p:cNvSpPr/>
          <p:nvPr/>
        </p:nvSpPr>
        <p:spPr>
          <a:xfrm>
            <a:off x="1528224" y="2377078"/>
            <a:ext cx="106310" cy="738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с вырезом 52"/>
          <p:cNvSpPr/>
          <p:nvPr/>
        </p:nvSpPr>
        <p:spPr>
          <a:xfrm>
            <a:off x="1535150" y="1744354"/>
            <a:ext cx="106310" cy="738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с вырезом 53"/>
          <p:cNvSpPr/>
          <p:nvPr/>
        </p:nvSpPr>
        <p:spPr>
          <a:xfrm>
            <a:off x="1543962" y="2972870"/>
            <a:ext cx="106310" cy="738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2806700" y="1664762"/>
            <a:ext cx="990600" cy="5157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40102</a:t>
            </a:r>
            <a:endParaRPr lang="ru-RU" sz="8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829450" y="2243521"/>
            <a:ext cx="990600" cy="476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40102</a:t>
            </a:r>
            <a:endParaRPr lang="ru-RU" sz="8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826518" y="2777383"/>
            <a:ext cx="990600" cy="467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/>
              <a:t>40102</a:t>
            </a:r>
            <a:endParaRPr lang="ru-RU" sz="800" dirty="0"/>
          </a:p>
        </p:txBody>
      </p:sp>
      <p:cxnSp>
        <p:nvCxnSpPr>
          <p:cNvPr id="20" name="Прямая со стрелкой 19"/>
          <p:cNvCxnSpPr>
            <a:stCxn id="36" idx="3"/>
            <a:endCxn id="67" idx="1"/>
          </p:cNvCxnSpPr>
          <p:nvPr/>
        </p:nvCxnSpPr>
        <p:spPr>
          <a:xfrm flipV="1">
            <a:off x="1509048" y="2620199"/>
            <a:ext cx="154652" cy="9330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36" idx="3"/>
          </p:cNvCxnSpPr>
          <p:nvPr/>
        </p:nvCxnSpPr>
        <p:spPr>
          <a:xfrm>
            <a:off x="1509048" y="2713506"/>
            <a:ext cx="153197" cy="7066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Стрелка вправо с вырезом 59"/>
          <p:cNvSpPr/>
          <p:nvPr/>
        </p:nvSpPr>
        <p:spPr>
          <a:xfrm>
            <a:off x="4329920" y="1782312"/>
            <a:ext cx="106310" cy="7386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285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05385" y="2994025"/>
            <a:ext cx="44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3</a:t>
            </a:r>
          </a:p>
          <a:p>
            <a:pPr algn="r"/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136754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        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060804" y="2635184"/>
            <a:ext cx="28886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" dirty="0" smtClean="0"/>
              <a:t>    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35300" y="1"/>
            <a:ext cx="2667000" cy="313921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Виды казначейских счетов</a:t>
            </a:r>
            <a:endParaRPr lang="ru-RU" sz="1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63188" y="551462"/>
            <a:ext cx="4572000" cy="445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Единый счет бюджета</a:t>
            </a:r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5000" y="1089025"/>
            <a:ext cx="4533900" cy="181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/>
              <a:t>Казначейский счет для осуществления и отражения операций по учету и распределению поступлений</a:t>
            </a:r>
            <a:endParaRPr lang="ru-RU" sz="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000" y="1275842"/>
            <a:ext cx="4533900" cy="270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/>
              <a:t>Казначейский счет для осуществления и отражения операций денежными средствами, поступающими во  временное распоряжение</a:t>
            </a:r>
            <a:endParaRPr lang="ru-RU" sz="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5000" y="1546225"/>
            <a:ext cx="4533900" cy="216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/>
              <a:t>Казначейский счет для </a:t>
            </a:r>
            <a:r>
              <a:rPr lang="ru-RU" sz="600" b="1" dirty="0" smtClean="0"/>
              <a:t>осуществления  и отражения  операций с денежными средствами бюджетных и автономных учреждений</a:t>
            </a:r>
            <a:r>
              <a:rPr lang="ru-RU" sz="800" b="1" dirty="0" smtClean="0"/>
              <a:t> 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16712" y="1774825"/>
            <a:ext cx="4572000" cy="2285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/>
              <a:t>Казначейский счет для осуществления  и отражения  </a:t>
            </a:r>
            <a:r>
              <a:rPr lang="ru-RU" sz="600" b="1" dirty="0" smtClean="0"/>
              <a:t>операций </a:t>
            </a:r>
            <a:r>
              <a:rPr lang="ru-RU" sz="600" b="1" dirty="0"/>
              <a:t>денежными средствами </a:t>
            </a:r>
            <a:r>
              <a:rPr lang="ru-RU" sz="600" b="1" dirty="0" smtClean="0"/>
              <a:t> Фонда национального благосостояния</a:t>
            </a:r>
            <a:endParaRPr lang="ru-RU" sz="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6044" y="2015302"/>
            <a:ext cx="4591812" cy="3608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/>
              <a:t>Казначейский счет для осуществления  и отражения  операций денежными средствами  Фонда национального </a:t>
            </a:r>
            <a:r>
              <a:rPr lang="ru-RU" sz="600" b="1" dirty="0" smtClean="0"/>
              <a:t>благосостояния юридических лиц, не являющихся участниками  бюджетного процесса, бюджетными и автономными учреждениями</a:t>
            </a:r>
            <a:endParaRPr lang="ru-RU" sz="600" b="1" dirty="0"/>
          </a:p>
        </p:txBody>
      </p:sp>
      <p:sp>
        <p:nvSpPr>
          <p:cNvPr id="11" name="Овал 10"/>
          <p:cNvSpPr/>
          <p:nvPr/>
        </p:nvSpPr>
        <p:spPr>
          <a:xfrm>
            <a:off x="368300" y="860425"/>
            <a:ext cx="10795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476250" y="1089025"/>
            <a:ext cx="120650" cy="1524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лево стрелка 15"/>
          <p:cNvSpPr/>
          <p:nvPr/>
        </p:nvSpPr>
        <p:spPr>
          <a:xfrm>
            <a:off x="476250" y="1774825"/>
            <a:ext cx="120650" cy="381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95719" y="2518477"/>
            <a:ext cx="4143756" cy="3588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b="1" dirty="0" smtClean="0"/>
              <a:t>Иные  казначейские счета</a:t>
            </a:r>
            <a:endParaRPr lang="ru-RU" sz="600" b="1" dirty="0"/>
          </a:p>
        </p:txBody>
      </p:sp>
      <p:sp>
        <p:nvSpPr>
          <p:cNvPr id="28" name="Стрелка вправо 27"/>
          <p:cNvSpPr/>
          <p:nvPr/>
        </p:nvSpPr>
        <p:spPr>
          <a:xfrm>
            <a:off x="422275" y="2677348"/>
            <a:ext cx="631825" cy="1741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733550" y="2257997"/>
            <a:ext cx="0" cy="1181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923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2711948"/>
              </p:ext>
            </p:extLst>
          </p:nvPr>
        </p:nvGraphicFramePr>
        <p:xfrm>
          <a:off x="92878" y="351044"/>
          <a:ext cx="5275243" cy="4784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52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18192">
                <a:tc>
                  <a:txBody>
                    <a:bodyPr/>
                    <a:lstStyle/>
                    <a:p>
                      <a:pPr marL="0" marR="0" lvl="0" indent="0" algn="just" defTabSz="914400" eaLnBrk="1" fontAlgn="base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6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47899">
                <a:tc>
                  <a:txBody>
                    <a:bodyPr/>
                    <a:lstStyle/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6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6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                                         </a:t>
                      </a:r>
                    </a:p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600" b="1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6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6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6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6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6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6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6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6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6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6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*</a:t>
                      </a:r>
                      <a:r>
                        <a:rPr lang="ru-RU" sz="6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1 текущий счет =минимум 1 казначейский счет</a:t>
                      </a:r>
                      <a:endParaRPr lang="ru-RU" sz="6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47899">
                <a:tc>
                  <a:txBody>
                    <a:bodyPr/>
                    <a:lstStyle/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endParaRPr lang="ru-RU" sz="6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5"/>
            <a:ext cx="44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4</a:t>
            </a:r>
          </a:p>
          <a:p>
            <a:pPr algn="r"/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139700" y="162001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680719" y="513688"/>
            <a:ext cx="4343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 </a:t>
            </a:r>
            <a:r>
              <a:rPr lang="ru-RU" sz="800" dirty="0" smtClean="0"/>
              <a:t>К 1 января 2021 года для всех  текущих  банковских счетов в ТОФК должны быть открыты  казначейские счета</a:t>
            </a:r>
            <a:endParaRPr lang="ru-RU" sz="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282700" y="1120003"/>
            <a:ext cx="3352800" cy="206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Для открытия казначейского счета потребуется:</a:t>
            </a:r>
            <a:endParaRPr lang="ru-RU" sz="600" dirty="0"/>
          </a:p>
        </p:txBody>
      </p:sp>
      <p:sp>
        <p:nvSpPr>
          <p:cNvPr id="11" name="Прямоугольник с двумя вырезанными противолежащими углами 10"/>
          <p:cNvSpPr/>
          <p:nvPr/>
        </p:nvSpPr>
        <p:spPr>
          <a:xfrm>
            <a:off x="1816100" y="1534444"/>
            <a:ext cx="2133600" cy="175961"/>
          </a:xfrm>
          <a:prstGeom prst="snip2Diag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Заявление на открытие казначейского счета</a:t>
            </a:r>
            <a:endParaRPr lang="ru-RU" sz="600" dirty="0"/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1347468" y="1865911"/>
            <a:ext cx="3124200" cy="190500"/>
          </a:xfrm>
          <a:prstGeom prst="snip1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Карточка образцов подписей на открытие казначейского счета</a:t>
            </a:r>
            <a:endParaRPr lang="ru-RU" sz="600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2802891" y="1378680"/>
            <a:ext cx="80009" cy="1219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альтернативный процесс 19"/>
          <p:cNvSpPr/>
          <p:nvPr/>
        </p:nvSpPr>
        <p:spPr>
          <a:xfrm>
            <a:off x="238250" y="2519532"/>
            <a:ext cx="990600" cy="43190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Федеральные средства</a:t>
            </a:r>
          </a:p>
          <a:p>
            <a:pPr algn="ctr"/>
            <a:r>
              <a:rPr lang="ru-RU" sz="600" dirty="0" smtClean="0"/>
              <a:t>-ТОФК</a:t>
            </a:r>
            <a:endParaRPr lang="ru-RU" sz="600" dirty="0"/>
          </a:p>
        </p:txBody>
      </p:sp>
      <p:sp>
        <p:nvSpPr>
          <p:cNvPr id="23" name="Блок-схема: альтернативный процесс 22"/>
          <p:cNvSpPr/>
          <p:nvPr/>
        </p:nvSpPr>
        <p:spPr>
          <a:xfrm>
            <a:off x="2578100" y="2519532"/>
            <a:ext cx="1066800" cy="62117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Средства  муниципального образования-</a:t>
            </a:r>
          </a:p>
          <a:p>
            <a:pPr algn="ctr"/>
            <a:r>
              <a:rPr lang="ru-RU" sz="600" dirty="0" smtClean="0"/>
              <a:t>Финансовый орган муниципального образования</a:t>
            </a:r>
            <a:endParaRPr lang="ru-RU" sz="600" dirty="0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1408431" y="2519533"/>
            <a:ext cx="990600" cy="550692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" dirty="0" smtClean="0"/>
          </a:p>
          <a:p>
            <a:pPr algn="ctr"/>
            <a:r>
              <a:rPr lang="ru-RU" sz="600" dirty="0" smtClean="0"/>
              <a:t>Средства субъекта РФ-</a:t>
            </a:r>
          </a:p>
          <a:p>
            <a:pPr algn="ctr"/>
            <a:r>
              <a:rPr lang="ru-RU" sz="600" dirty="0" smtClean="0"/>
              <a:t>Финансовый орган субъекта РФ</a:t>
            </a:r>
            <a:endParaRPr lang="ru-RU" sz="600" dirty="0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3916174" y="2457906"/>
            <a:ext cx="1077976" cy="777621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" dirty="0" smtClean="0"/>
              <a:t>Средства государственного внебюджетного фонда-</a:t>
            </a:r>
          </a:p>
          <a:p>
            <a:pPr algn="ctr"/>
            <a:r>
              <a:rPr lang="ru-RU" sz="600" dirty="0" smtClean="0"/>
              <a:t>Орган Управления государственным  внебюджетным фондом</a:t>
            </a:r>
            <a:endParaRPr lang="ru-RU" sz="600" dirty="0"/>
          </a:p>
        </p:txBody>
      </p:sp>
      <p:sp>
        <p:nvSpPr>
          <p:cNvPr id="34" name="Стрелка вниз 33"/>
          <p:cNvSpPr/>
          <p:nvPr/>
        </p:nvSpPr>
        <p:spPr>
          <a:xfrm>
            <a:off x="476250" y="2211917"/>
            <a:ext cx="4235450" cy="249440"/>
          </a:xfrm>
          <a:prstGeom prst="downArrow">
            <a:avLst>
              <a:gd name="adj1" fmla="val 50000"/>
              <a:gd name="adj2" fmla="val 429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169863" algn="ctr">
              <a:lnSpc>
                <a:spcPct val="120000"/>
              </a:lnSpc>
              <a:spcAft>
                <a:spcPts val="0"/>
              </a:spcAft>
              <a:tabLst>
                <a:tab pos="630555" algn="l"/>
              </a:tabLst>
            </a:pPr>
            <a:r>
              <a:rPr lang="ru-RU" sz="600" b="1" dirty="0" smtClean="0">
                <a:solidFill>
                  <a:schemeClr val="tx1"/>
                </a:solidFill>
                <a:ea typeface="Times New Roman"/>
                <a:cs typeface="Times New Roman"/>
              </a:rPr>
              <a:t>Заявление </a:t>
            </a:r>
            <a:r>
              <a:rPr lang="ru-RU" sz="600" b="1" dirty="0">
                <a:solidFill>
                  <a:schemeClr val="tx1"/>
                </a:solidFill>
                <a:ea typeface="Times New Roman"/>
                <a:cs typeface="Times New Roman"/>
              </a:rPr>
              <a:t>на открытие казначейского счета представляют:</a:t>
            </a:r>
          </a:p>
        </p:txBody>
      </p:sp>
      <p:cxnSp>
        <p:nvCxnSpPr>
          <p:cNvPr id="36" name="Соединительная линия уступом 35"/>
          <p:cNvCxnSpPr/>
          <p:nvPr/>
        </p:nvCxnSpPr>
        <p:spPr>
          <a:xfrm rot="10800000">
            <a:off x="307975" y="2703068"/>
            <a:ext cx="533400" cy="127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кругленный прямоугольник 26"/>
          <p:cNvSpPr/>
          <p:nvPr/>
        </p:nvSpPr>
        <p:spPr>
          <a:xfrm rot="10800000" flipH="1" flipV="1">
            <a:off x="3035300" y="12337"/>
            <a:ext cx="2679559" cy="314688"/>
          </a:xfrm>
          <a:prstGeom prst="roundRect">
            <a:avLst/>
          </a:prstGeom>
          <a:solidFill>
            <a:schemeClr val="accent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/>
              <a:t>Порядок открытия текущих банковских счетов</a:t>
            </a:r>
            <a:endParaRPr lang="ru-RU" sz="9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1" name="Стрелка вниз 30"/>
          <p:cNvSpPr/>
          <p:nvPr/>
        </p:nvSpPr>
        <p:spPr>
          <a:xfrm>
            <a:off x="2829559" y="1714566"/>
            <a:ext cx="80009" cy="1219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2802891" y="987681"/>
            <a:ext cx="80009" cy="1219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041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4736406" y="284487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Прямоугольник 10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38560" y="546431"/>
            <a:ext cx="28829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800" dirty="0" smtClean="0">
                <a:ln>
                  <a:solidFill>
                    <a:srgbClr val="11437F"/>
                  </a:solidFill>
                </a:ln>
                <a:solidFill>
                  <a:srgbClr val="11437F"/>
                </a:solidFill>
              </a:rPr>
              <a:t>Банковский счет 40501810445251000179</a:t>
            </a:r>
            <a:endParaRPr lang="ru-RU" sz="800" dirty="0">
              <a:ln>
                <a:solidFill>
                  <a:srgbClr val="11437F"/>
                </a:solidFill>
              </a:ln>
              <a:solidFill>
                <a:srgbClr val="11437F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2767702"/>
              </p:ext>
            </p:extLst>
          </p:nvPr>
        </p:nvGraphicFramePr>
        <p:xfrm>
          <a:off x="139699" y="820230"/>
          <a:ext cx="5638800" cy="118319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96875"/>
                <a:gridCol w="441325"/>
                <a:gridCol w="533400"/>
                <a:gridCol w="609600"/>
                <a:gridCol w="914400"/>
                <a:gridCol w="685800"/>
                <a:gridCol w="1143000"/>
                <a:gridCol w="320675"/>
                <a:gridCol w="593725"/>
              </a:tblGrid>
              <a:tr h="14214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4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ТОФК</a:t>
                      </a:r>
                      <a:endParaRPr lang="ru-RU" sz="4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Код ТОФК</a:t>
                      </a:r>
                      <a:endParaRPr lang="ru-RU" sz="4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Наименование</a:t>
                      </a:r>
                    </a:p>
                    <a:p>
                      <a:pPr algn="ctr" fontAlgn="ctr"/>
                      <a:r>
                        <a:rPr lang="ru-RU" sz="4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бюджета</a:t>
                      </a:r>
                      <a:endParaRPr lang="ru-RU" sz="4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Номер </a:t>
                      </a:r>
                      <a:r>
                        <a:rPr lang="ru-RU" sz="4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балансового</a:t>
                      </a:r>
                    </a:p>
                    <a:p>
                      <a:pPr algn="ctr" fontAlgn="ctr"/>
                      <a:r>
                        <a:rPr lang="ru-RU" sz="4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счета</a:t>
                      </a:r>
                      <a:endParaRPr lang="ru-RU" sz="4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4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Описание балансового счета</a:t>
                      </a:r>
                      <a:endParaRPr lang="ru-RU" sz="400" b="1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Код вида казначейского счета</a:t>
                      </a: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i="0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Наименование вида</a:t>
                      </a:r>
                      <a:r>
                        <a:rPr lang="ru-RU" sz="400" b="1" i="0" u="none" strike="noStrike" baseline="0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 казначейского счета</a:t>
                      </a:r>
                      <a:endParaRPr lang="ru-RU" sz="4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Код валюты</a:t>
                      </a:r>
                      <a:endParaRPr lang="ru-RU" sz="4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ОКТМО</a:t>
                      </a:r>
                      <a:endParaRPr lang="ru-RU" sz="4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3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4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ru-RU" sz="4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ru-RU" sz="4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ru-RU" sz="4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4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ru-RU" sz="400" b="1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fontAlgn="ctr"/>
                      <a:r>
                        <a:rPr lang="ru-RU" sz="4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ru-RU" sz="400" b="1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7</a:t>
                      </a:r>
                      <a:endParaRPr lang="ru-RU" sz="4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4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9</a:t>
                      </a:r>
                      <a:endParaRPr lang="ru-RU" sz="4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92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Управление Федерального </a:t>
                      </a:r>
                      <a:r>
                        <a:rPr lang="ru-RU" sz="4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казначейства</a:t>
                      </a:r>
                    </a:p>
                    <a:p>
                      <a:pPr algn="ctr" fontAlgn="ctr"/>
                      <a:r>
                        <a:rPr lang="ru-RU" sz="4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по </a:t>
                      </a:r>
                      <a:r>
                        <a:rPr lang="ru-RU" sz="4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г. Москве</a:t>
                      </a:r>
                      <a:endParaRPr lang="ru-RU" sz="4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7300</a:t>
                      </a:r>
                      <a:endParaRPr lang="ru-RU" sz="4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Федеральный</a:t>
                      </a:r>
                    </a:p>
                    <a:p>
                      <a:pPr algn="ctr" fontAlgn="ctr"/>
                      <a:r>
                        <a:rPr lang="ru-RU" sz="4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бюджет</a:t>
                      </a:r>
                      <a:endParaRPr lang="ru-RU" sz="4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40501(1) </a:t>
                      </a: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Счета организаций, находящихся в федеральной собственности. Финансовые организации.</a:t>
                      </a:r>
                    </a:p>
                    <a:p>
                      <a:pPr algn="ctr" fontAlgn="ctr"/>
                      <a:r>
                        <a:rPr lang="ru-RU" sz="400" b="0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Отличительный признак «1» - для учета средств государственных компаний и корпораций и средств иных юридических лиц (их обособленных подразделений), не являющихся участниками бюджетного процесса, крестьянских (фермерских) хозяйств, включая индивидуальных предпринимателей, которым выделены средства из федерального бюджета, в том числе в виде субсидий </a:t>
                      </a:r>
                      <a:endParaRPr lang="ru-RU" sz="400" dirty="0"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" b="1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3215</a:t>
                      </a: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0" u="none" strike="noStrike" dirty="0" smtClean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Казначейский счет для осуществления и отражения операций с денежными средствами юридических лиц, не являющихся участниками бюджетного процесса, бюджетными и автономными учреждениями</a:t>
                      </a:r>
                      <a:endParaRPr lang="ru-RU" sz="400" b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643</a:t>
                      </a: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400" b="1" u="none" strike="noStrike" dirty="0">
                          <a:ln>
                            <a:noFill/>
                          </a:ln>
                          <a:solidFill>
                            <a:srgbClr val="11437F"/>
                          </a:solidFill>
                          <a:effectLst/>
                          <a:latin typeface="+mn-lt"/>
                        </a:rPr>
                        <a:t>00000001</a:t>
                      </a:r>
                      <a:endParaRPr lang="ru-RU" sz="400" b="1" i="0" u="none" strike="noStrike" dirty="0">
                        <a:ln>
                          <a:noFill/>
                        </a:ln>
                        <a:solidFill>
                          <a:srgbClr val="11437F"/>
                        </a:solidFill>
                        <a:effectLst/>
                        <a:latin typeface="+mn-lt"/>
                      </a:endParaRPr>
                    </a:p>
                  </a:txBody>
                  <a:tcPr marL="2192" marR="2192" marT="2192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" name="Скругленный прямоугольник 14"/>
          <p:cNvSpPr/>
          <p:nvPr/>
        </p:nvSpPr>
        <p:spPr>
          <a:xfrm rot="10800000" flipH="1" flipV="1">
            <a:off x="3144887" y="11735"/>
            <a:ext cx="2589551" cy="385609"/>
          </a:xfrm>
          <a:prstGeom prst="roundRect">
            <a:avLst/>
          </a:prstGeom>
          <a:solidFill>
            <a:schemeClr val="accent5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ru-RU" sz="700" b="1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/>
              <a:t>Пример структуры </a:t>
            </a:r>
            <a:r>
              <a:rPr lang="ru-RU" sz="1000" dirty="0"/>
              <a:t>уникального номера казначейского </a:t>
            </a:r>
            <a:r>
              <a:rPr lang="ru-RU" sz="1000" dirty="0" smtClean="0"/>
              <a:t>счета</a:t>
            </a:r>
          </a:p>
          <a:p>
            <a:pPr algn="ctr"/>
            <a:endParaRPr lang="ru-RU" sz="1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5385" y="2994025"/>
            <a:ext cx="44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5</a:t>
            </a:r>
          </a:p>
          <a:p>
            <a:pPr algn="r"/>
            <a:endParaRPr lang="ru-RU" sz="1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03437" y="2142843"/>
            <a:ext cx="28829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800" b="1" dirty="0">
                <a:ln>
                  <a:solidFill>
                    <a:srgbClr val="11437F"/>
                  </a:solidFill>
                </a:ln>
                <a:solidFill>
                  <a:srgbClr val="11437F"/>
                </a:solidFill>
              </a:rPr>
              <a:t>Казначейский счет </a:t>
            </a:r>
            <a:r>
              <a:rPr lang="ru-RU" sz="800" b="1" dirty="0" smtClean="0">
                <a:ln>
                  <a:solidFill>
                    <a:srgbClr val="11437F"/>
                  </a:solidFill>
                </a:ln>
                <a:solidFill>
                  <a:srgbClr val="11437F"/>
                </a:solidFill>
              </a:rPr>
              <a:t>03215643000000017300</a:t>
            </a:r>
          </a:p>
          <a:p>
            <a:pPr algn="ctr"/>
            <a:endParaRPr lang="ru-RU" sz="800" b="1" dirty="0">
              <a:ln>
                <a:solidFill>
                  <a:srgbClr val="11437F"/>
                </a:solidFill>
              </a:ln>
              <a:solidFill>
                <a:srgbClr val="11437F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5567474"/>
              </p:ext>
            </p:extLst>
          </p:nvPr>
        </p:nvGraphicFramePr>
        <p:xfrm>
          <a:off x="139701" y="2464495"/>
          <a:ext cx="5594732" cy="929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799"/>
                <a:gridCol w="304800"/>
                <a:gridCol w="280382"/>
                <a:gridCol w="329218"/>
                <a:gridCol w="228600"/>
                <a:gridCol w="228600"/>
                <a:gridCol w="304800"/>
                <a:gridCol w="228600"/>
                <a:gridCol w="228600"/>
                <a:gridCol w="304800"/>
                <a:gridCol w="228600"/>
                <a:gridCol w="228600"/>
                <a:gridCol w="228600"/>
                <a:gridCol w="304800"/>
                <a:gridCol w="304800"/>
                <a:gridCol w="304800"/>
                <a:gridCol w="304800"/>
                <a:gridCol w="304800"/>
                <a:gridCol w="304800"/>
                <a:gridCol w="336933"/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5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Признак казначейского </a:t>
                      </a:r>
                      <a:r>
                        <a:rPr lang="ru-RU" sz="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счета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Код вида счета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Код валюты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Идентификатор</a:t>
                      </a:r>
                    </a:p>
                    <a:p>
                      <a:pPr algn="ctr" fontAlgn="ctr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публично-правового </a:t>
                      </a:r>
                      <a:endParaRPr lang="ru-RU" sz="600" b="1" u="none" strike="noStrike" dirty="0" smtClean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 fontAlgn="ctr"/>
                      <a:r>
                        <a:rPr lang="ru-RU" sz="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образования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Код ТОФК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Порядковый номер счета</a:t>
                      </a:r>
                      <a:endParaRPr lang="ru-RU" sz="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16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11437F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L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7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2631" marR="2631" marT="2631" marB="0" anchor="ctr">
                    <a:lnR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1143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1437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3522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1441</TotalTime>
  <Words>601</Words>
  <Application>Microsoft Office PowerPoint</Application>
  <PresentationFormat>Произвольный</PresentationFormat>
  <Paragraphs>190</Paragraphs>
  <Slides>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obu14</cp:lastModifiedBy>
  <cp:revision>237</cp:revision>
  <dcterms:created xsi:type="dcterms:W3CDTF">2019-07-31T16:47:50Z</dcterms:created>
  <dcterms:modified xsi:type="dcterms:W3CDTF">2020-10-15T12:31:33Z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