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62" r:id="rId3"/>
    <p:sldId id="267" r:id="rId4"/>
    <p:sldId id="268" r:id="rId5"/>
    <p:sldId id="269" r:id="rId6"/>
    <p:sldId id="270" r:id="rId7"/>
    <p:sldId id="271" r:id="rId8"/>
    <p:sldId id="272" r:id="rId9"/>
    <p:sldId id="273" r:id="rId10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880">
          <p15:clr>
            <a:srgbClr val="A4A3A4"/>
          </p15:clr>
        </p15:guide>
        <p15:guide id="2" pos="21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11437F"/>
    <a:srgbClr val="E6E6E6"/>
    <a:srgbClr val="DDDDDD"/>
    <a:srgbClr val="99CCFF"/>
    <a:srgbClr val="4978B1"/>
    <a:srgbClr val="FCFCFC"/>
    <a:srgbClr val="003B59"/>
    <a:srgbClr val="ECD6A5"/>
    <a:srgbClr val="C1922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660"/>
  </p:normalViewPr>
  <p:slideViewPr>
    <p:cSldViewPr>
      <p:cViewPr varScale="1">
        <p:scale>
          <a:sx n="183" d="100"/>
          <a:sy n="183" d="100"/>
        </p:scale>
        <p:origin x="-786" y="-84"/>
      </p:cViewPr>
      <p:guideLst>
        <p:guide orient="horz" pos="2880"/>
        <p:guide pos="215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6E9555-5A7D-4928-BEDC-7F042137F524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3D8F5D2-3712-48E7-9396-099B70266136}">
      <dgm:prSet phldrT="[Текст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/>
            <a:t>величина обязательств по затратам по заимствованиям на начало и конец отчетного периода</a:t>
          </a:r>
          <a:endParaRPr lang="ru-RU" dirty="0"/>
        </a:p>
      </dgm:t>
    </dgm:pt>
    <dgm:pt modelId="{B2FCB933-D9EE-4927-A38B-6EEC00E305C5}" type="parTrans" cxnId="{CB6A32BD-A8E3-48B0-9948-EBAEAED59EFC}">
      <dgm:prSet/>
      <dgm:spPr/>
      <dgm:t>
        <a:bodyPr/>
        <a:lstStyle/>
        <a:p>
          <a:endParaRPr lang="ru-RU"/>
        </a:p>
      </dgm:t>
    </dgm:pt>
    <dgm:pt modelId="{8AA739BE-5A82-4B0B-9AA4-B4D2DC4B5899}" type="sibTrans" cxnId="{CB6A32BD-A8E3-48B0-9948-EBAEAED59EFC}">
      <dgm:prSet/>
      <dgm:spPr/>
      <dgm:t>
        <a:bodyPr/>
        <a:lstStyle/>
        <a:p>
          <a:endParaRPr lang="ru-RU"/>
        </a:p>
      </dgm:t>
    </dgm:pt>
    <dgm:pt modelId="{2E67EB02-80BD-443E-9383-ACDB62807ADC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ru-RU" dirty="0" smtClean="0"/>
            <a:t>величина затрат по заимствованиям, включенных в расходы текущего отчетного периода</a:t>
          </a:r>
          <a:endParaRPr lang="ru-RU" dirty="0"/>
        </a:p>
      </dgm:t>
    </dgm:pt>
    <dgm:pt modelId="{8ABA6827-9F99-4510-9CD7-DA29A01E3BFD}" type="parTrans" cxnId="{984AE2F9-9EE3-46C6-AA45-6CE6CD4E62A1}">
      <dgm:prSet/>
      <dgm:spPr/>
      <dgm:t>
        <a:bodyPr/>
        <a:lstStyle/>
        <a:p>
          <a:endParaRPr lang="ru-RU"/>
        </a:p>
      </dgm:t>
    </dgm:pt>
    <dgm:pt modelId="{171E5D56-D5E3-4E32-A908-C8780655D843}" type="sibTrans" cxnId="{984AE2F9-9EE3-46C6-AA45-6CE6CD4E62A1}">
      <dgm:prSet/>
      <dgm:spPr/>
      <dgm:t>
        <a:bodyPr/>
        <a:lstStyle/>
        <a:p>
          <a:endParaRPr lang="ru-RU"/>
        </a:p>
      </dgm:t>
    </dgm:pt>
    <dgm:pt modelId="{4C3D183A-1BD6-45E6-A4AF-9F6523EE10D7}">
      <dgm:prSet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величина затрат по заимствованиям, включенных в течение отчетного периода в первоначальную стоимость нефинансовых активов, создаваемых с привлечением заимствований</a:t>
          </a:r>
          <a:endParaRPr lang="ru-RU" dirty="0"/>
        </a:p>
      </dgm:t>
    </dgm:pt>
    <dgm:pt modelId="{7C198BF6-779D-4714-80D2-3619E63876F4}" type="sibTrans" cxnId="{688B1899-0826-4712-84A6-E0EA6CDB3751}">
      <dgm:prSet/>
      <dgm:spPr/>
      <dgm:t>
        <a:bodyPr/>
        <a:lstStyle/>
        <a:p>
          <a:endParaRPr lang="ru-RU"/>
        </a:p>
      </dgm:t>
    </dgm:pt>
    <dgm:pt modelId="{DBC5813A-8942-4E4B-8F2F-7717B07F1CAF}" type="parTrans" cxnId="{688B1899-0826-4712-84A6-E0EA6CDB3751}">
      <dgm:prSet/>
      <dgm:spPr/>
      <dgm:t>
        <a:bodyPr/>
        <a:lstStyle/>
        <a:p>
          <a:endParaRPr lang="ru-RU"/>
        </a:p>
      </dgm:t>
    </dgm:pt>
    <dgm:pt modelId="{ACCD6C34-93F8-4665-8980-BBD4050952F1}" type="pres">
      <dgm:prSet presAssocID="{3E6E9555-5A7D-4928-BEDC-7F042137F524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B69D0A-A786-46AA-9488-CAEE9D0D8231}" type="pres">
      <dgm:prSet presAssocID="{2E67EB02-80BD-443E-9383-ACDB62807ADC}" presName="parentLin" presStyleCnt="0"/>
      <dgm:spPr/>
    </dgm:pt>
    <dgm:pt modelId="{1E1A0A6B-19A8-4291-B75B-53F5878C417F}" type="pres">
      <dgm:prSet presAssocID="{2E67EB02-80BD-443E-9383-ACDB62807ADC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C06B4E4A-39F2-4518-B013-E01EC7881368}" type="pres">
      <dgm:prSet presAssocID="{2E67EB02-80BD-443E-9383-ACDB62807ADC}" presName="parentText" presStyleLbl="node1" presStyleIdx="0" presStyleCnt="3" custScaleX="150191" custScaleY="197528" custLinFactNeighborX="9416" custLinFactNeighborY="2493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29AFEF-66E5-4411-AF4A-C865D229F166}" type="pres">
      <dgm:prSet presAssocID="{2E67EB02-80BD-443E-9383-ACDB62807ADC}" presName="negativeSpace" presStyleCnt="0"/>
      <dgm:spPr/>
    </dgm:pt>
    <dgm:pt modelId="{A7FFEB01-5732-4620-8FEF-C5F0373AB101}" type="pres">
      <dgm:prSet presAssocID="{2E67EB02-80BD-443E-9383-ACDB62807ADC}" presName="childText" presStyleLbl="conFgAcc1" presStyleIdx="0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998AE1E3-9F42-45BC-AAE9-278C2670A967}" type="pres">
      <dgm:prSet presAssocID="{171E5D56-D5E3-4E32-A908-C8780655D843}" presName="spaceBetweenRectangles" presStyleCnt="0"/>
      <dgm:spPr/>
    </dgm:pt>
    <dgm:pt modelId="{5F758334-3D60-4441-AF09-8F9DF78D369F}" type="pres">
      <dgm:prSet presAssocID="{83D8F5D2-3712-48E7-9396-099B70266136}" presName="parentLin" presStyleCnt="0"/>
      <dgm:spPr/>
    </dgm:pt>
    <dgm:pt modelId="{4BBB879A-931F-4E6B-94EF-2AFDAF2EF3C9}" type="pres">
      <dgm:prSet presAssocID="{83D8F5D2-3712-48E7-9396-099B70266136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F16F6AED-9809-4154-A81D-A9C4248EC865}" type="pres">
      <dgm:prSet presAssocID="{83D8F5D2-3712-48E7-9396-099B70266136}" presName="parentText" presStyleLbl="node1" presStyleIdx="1" presStyleCnt="3" custScaleX="142997" custScaleY="21791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06C904-ABD9-47D5-8EB2-675F63F6EC4E}" type="pres">
      <dgm:prSet presAssocID="{83D8F5D2-3712-48E7-9396-099B70266136}" presName="negativeSpace" presStyleCnt="0"/>
      <dgm:spPr/>
    </dgm:pt>
    <dgm:pt modelId="{2F880415-3A9A-4CE4-816D-F5B45EB03CA1}" type="pres">
      <dgm:prSet presAssocID="{83D8F5D2-3712-48E7-9396-099B70266136}" presName="childText" presStyleLbl="conFgAcc1" presStyleIdx="1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60A0165A-4AD5-40DA-A73C-23C82A4EA417}" type="pres">
      <dgm:prSet presAssocID="{8AA739BE-5A82-4B0B-9AA4-B4D2DC4B5899}" presName="spaceBetweenRectangles" presStyleCnt="0"/>
      <dgm:spPr/>
    </dgm:pt>
    <dgm:pt modelId="{F1F54D04-9182-4A94-A5A1-20889450D505}" type="pres">
      <dgm:prSet presAssocID="{4C3D183A-1BD6-45E6-A4AF-9F6523EE10D7}" presName="parentLin" presStyleCnt="0"/>
      <dgm:spPr/>
    </dgm:pt>
    <dgm:pt modelId="{5042AEC7-45DC-4BD6-8E1A-9AC8A59FD2AE}" type="pres">
      <dgm:prSet presAssocID="{4C3D183A-1BD6-45E6-A4AF-9F6523EE10D7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B541E698-C052-492B-81E2-1B5F459B721D}" type="pres">
      <dgm:prSet presAssocID="{4C3D183A-1BD6-45E6-A4AF-9F6523EE10D7}" presName="parentText" presStyleLbl="node1" presStyleIdx="2" presStyleCnt="3" custScaleX="142997" custScaleY="22926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3BD2EC-5B1E-40F5-8D00-0BD44D1DC5C3}" type="pres">
      <dgm:prSet presAssocID="{4C3D183A-1BD6-45E6-A4AF-9F6523EE10D7}" presName="negativeSpace" presStyleCnt="0"/>
      <dgm:spPr/>
    </dgm:pt>
    <dgm:pt modelId="{F1627F72-48A7-4DBB-88B5-EB7ECC983072}" type="pres">
      <dgm:prSet presAssocID="{4C3D183A-1BD6-45E6-A4AF-9F6523EE10D7}" presName="childText" presStyleLbl="conFgAcc1" presStyleIdx="2" presStyleCnt="3">
        <dgm:presLayoutVars>
          <dgm:bulletEnabled val="1"/>
        </dgm:presLayoutVars>
      </dgm:prSet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</dgm:ptLst>
  <dgm:cxnLst>
    <dgm:cxn modelId="{984AE2F9-9EE3-46C6-AA45-6CE6CD4E62A1}" srcId="{3E6E9555-5A7D-4928-BEDC-7F042137F524}" destId="{2E67EB02-80BD-443E-9383-ACDB62807ADC}" srcOrd="0" destOrd="0" parTransId="{8ABA6827-9F99-4510-9CD7-DA29A01E3BFD}" sibTransId="{171E5D56-D5E3-4E32-A908-C8780655D843}"/>
    <dgm:cxn modelId="{688B1899-0826-4712-84A6-E0EA6CDB3751}" srcId="{3E6E9555-5A7D-4928-BEDC-7F042137F524}" destId="{4C3D183A-1BD6-45E6-A4AF-9F6523EE10D7}" srcOrd="2" destOrd="0" parTransId="{DBC5813A-8942-4E4B-8F2F-7717B07F1CAF}" sibTransId="{7C198BF6-779D-4714-80D2-3619E63876F4}"/>
    <dgm:cxn modelId="{5E98984B-E99C-4EFA-9579-08CC4BF10BFE}" type="presOf" srcId="{83D8F5D2-3712-48E7-9396-099B70266136}" destId="{4BBB879A-931F-4E6B-94EF-2AFDAF2EF3C9}" srcOrd="0" destOrd="0" presId="urn:microsoft.com/office/officeart/2005/8/layout/list1"/>
    <dgm:cxn modelId="{795C0BD0-CC70-471A-9A0B-81FC83F343C0}" type="presOf" srcId="{83D8F5D2-3712-48E7-9396-099B70266136}" destId="{F16F6AED-9809-4154-A81D-A9C4248EC865}" srcOrd="1" destOrd="0" presId="urn:microsoft.com/office/officeart/2005/8/layout/list1"/>
    <dgm:cxn modelId="{37F434D5-7869-44BE-B100-BFC337C2CF76}" type="presOf" srcId="{4C3D183A-1BD6-45E6-A4AF-9F6523EE10D7}" destId="{B541E698-C052-492B-81E2-1B5F459B721D}" srcOrd="1" destOrd="0" presId="urn:microsoft.com/office/officeart/2005/8/layout/list1"/>
    <dgm:cxn modelId="{54E0A157-538D-46BC-9E41-9DDD0BCA3307}" type="presOf" srcId="{4C3D183A-1BD6-45E6-A4AF-9F6523EE10D7}" destId="{5042AEC7-45DC-4BD6-8E1A-9AC8A59FD2AE}" srcOrd="0" destOrd="0" presId="urn:microsoft.com/office/officeart/2005/8/layout/list1"/>
    <dgm:cxn modelId="{CB6A32BD-A8E3-48B0-9948-EBAEAED59EFC}" srcId="{3E6E9555-5A7D-4928-BEDC-7F042137F524}" destId="{83D8F5D2-3712-48E7-9396-099B70266136}" srcOrd="1" destOrd="0" parTransId="{B2FCB933-D9EE-4927-A38B-6EEC00E305C5}" sibTransId="{8AA739BE-5A82-4B0B-9AA4-B4D2DC4B5899}"/>
    <dgm:cxn modelId="{DB5E078C-2B40-4B9D-9141-0A91CF627354}" type="presOf" srcId="{2E67EB02-80BD-443E-9383-ACDB62807ADC}" destId="{1E1A0A6B-19A8-4291-B75B-53F5878C417F}" srcOrd="0" destOrd="0" presId="urn:microsoft.com/office/officeart/2005/8/layout/list1"/>
    <dgm:cxn modelId="{22520AD5-132A-413A-9569-F8EE5DCC52F6}" type="presOf" srcId="{3E6E9555-5A7D-4928-BEDC-7F042137F524}" destId="{ACCD6C34-93F8-4665-8980-BBD4050952F1}" srcOrd="0" destOrd="0" presId="urn:microsoft.com/office/officeart/2005/8/layout/list1"/>
    <dgm:cxn modelId="{933315F9-E888-451F-BB4B-3A5A078D3C17}" type="presOf" srcId="{2E67EB02-80BD-443E-9383-ACDB62807ADC}" destId="{C06B4E4A-39F2-4518-B013-E01EC7881368}" srcOrd="1" destOrd="0" presId="urn:microsoft.com/office/officeart/2005/8/layout/list1"/>
    <dgm:cxn modelId="{95B1A26A-B780-4CE9-BBBA-3E19DDBD5642}" type="presParOf" srcId="{ACCD6C34-93F8-4665-8980-BBD4050952F1}" destId="{AFB69D0A-A786-46AA-9488-CAEE9D0D8231}" srcOrd="0" destOrd="0" presId="urn:microsoft.com/office/officeart/2005/8/layout/list1"/>
    <dgm:cxn modelId="{BB47F3D0-3D18-433C-B37C-A27C4FA79A6B}" type="presParOf" srcId="{AFB69D0A-A786-46AA-9488-CAEE9D0D8231}" destId="{1E1A0A6B-19A8-4291-B75B-53F5878C417F}" srcOrd="0" destOrd="0" presId="urn:microsoft.com/office/officeart/2005/8/layout/list1"/>
    <dgm:cxn modelId="{DC63098B-25E2-4D41-9F45-6C16B61730C5}" type="presParOf" srcId="{AFB69D0A-A786-46AA-9488-CAEE9D0D8231}" destId="{C06B4E4A-39F2-4518-B013-E01EC7881368}" srcOrd="1" destOrd="0" presId="urn:microsoft.com/office/officeart/2005/8/layout/list1"/>
    <dgm:cxn modelId="{88CFCA7D-B883-4F7B-8169-1EF0228B3433}" type="presParOf" srcId="{ACCD6C34-93F8-4665-8980-BBD4050952F1}" destId="{2629AFEF-66E5-4411-AF4A-C865D229F166}" srcOrd="1" destOrd="0" presId="urn:microsoft.com/office/officeart/2005/8/layout/list1"/>
    <dgm:cxn modelId="{56CD5B0A-7F61-421B-B297-B89D8541BE5A}" type="presParOf" srcId="{ACCD6C34-93F8-4665-8980-BBD4050952F1}" destId="{A7FFEB01-5732-4620-8FEF-C5F0373AB101}" srcOrd="2" destOrd="0" presId="urn:microsoft.com/office/officeart/2005/8/layout/list1"/>
    <dgm:cxn modelId="{4DD6076C-0B48-44E1-B254-7A5779DCA246}" type="presParOf" srcId="{ACCD6C34-93F8-4665-8980-BBD4050952F1}" destId="{998AE1E3-9F42-45BC-AAE9-278C2670A967}" srcOrd="3" destOrd="0" presId="urn:microsoft.com/office/officeart/2005/8/layout/list1"/>
    <dgm:cxn modelId="{28529038-DD1E-468D-BBA8-05BFCB4D1410}" type="presParOf" srcId="{ACCD6C34-93F8-4665-8980-BBD4050952F1}" destId="{5F758334-3D60-4441-AF09-8F9DF78D369F}" srcOrd="4" destOrd="0" presId="urn:microsoft.com/office/officeart/2005/8/layout/list1"/>
    <dgm:cxn modelId="{88D1C2E5-3E2E-4B05-A9FD-1C1D84FD1D04}" type="presParOf" srcId="{5F758334-3D60-4441-AF09-8F9DF78D369F}" destId="{4BBB879A-931F-4E6B-94EF-2AFDAF2EF3C9}" srcOrd="0" destOrd="0" presId="urn:microsoft.com/office/officeart/2005/8/layout/list1"/>
    <dgm:cxn modelId="{6B310173-62F5-4536-A2D3-CDF118B9C38D}" type="presParOf" srcId="{5F758334-3D60-4441-AF09-8F9DF78D369F}" destId="{F16F6AED-9809-4154-A81D-A9C4248EC865}" srcOrd="1" destOrd="0" presId="urn:microsoft.com/office/officeart/2005/8/layout/list1"/>
    <dgm:cxn modelId="{A0A4B217-7B45-4587-930E-27F034EA8CC4}" type="presParOf" srcId="{ACCD6C34-93F8-4665-8980-BBD4050952F1}" destId="{BC06C904-ABD9-47D5-8EB2-675F63F6EC4E}" srcOrd="5" destOrd="0" presId="urn:microsoft.com/office/officeart/2005/8/layout/list1"/>
    <dgm:cxn modelId="{1AEC45F4-0D82-4504-94DD-622A4FADAAFB}" type="presParOf" srcId="{ACCD6C34-93F8-4665-8980-BBD4050952F1}" destId="{2F880415-3A9A-4CE4-816D-F5B45EB03CA1}" srcOrd="6" destOrd="0" presId="urn:microsoft.com/office/officeart/2005/8/layout/list1"/>
    <dgm:cxn modelId="{30525A4B-6730-4BB2-A031-6FE78ED16A03}" type="presParOf" srcId="{ACCD6C34-93F8-4665-8980-BBD4050952F1}" destId="{60A0165A-4AD5-40DA-A73C-23C82A4EA417}" srcOrd="7" destOrd="0" presId="urn:microsoft.com/office/officeart/2005/8/layout/list1"/>
    <dgm:cxn modelId="{8DBEB158-2E57-4C50-9701-8A0066A222FB}" type="presParOf" srcId="{ACCD6C34-93F8-4665-8980-BBD4050952F1}" destId="{F1F54D04-9182-4A94-A5A1-20889450D505}" srcOrd="8" destOrd="0" presId="urn:microsoft.com/office/officeart/2005/8/layout/list1"/>
    <dgm:cxn modelId="{2469D0E7-A029-4FAD-AE43-5045628CFD2E}" type="presParOf" srcId="{F1F54D04-9182-4A94-A5A1-20889450D505}" destId="{5042AEC7-45DC-4BD6-8E1A-9AC8A59FD2AE}" srcOrd="0" destOrd="0" presId="urn:microsoft.com/office/officeart/2005/8/layout/list1"/>
    <dgm:cxn modelId="{74D508F2-B832-46FA-BCA2-2CF3E01B9DD0}" type="presParOf" srcId="{F1F54D04-9182-4A94-A5A1-20889450D505}" destId="{B541E698-C052-492B-81E2-1B5F459B721D}" srcOrd="1" destOrd="0" presId="urn:microsoft.com/office/officeart/2005/8/layout/list1"/>
    <dgm:cxn modelId="{9911C169-6B75-4934-BB6C-F51A041E6FAA}" type="presParOf" srcId="{ACCD6C34-93F8-4665-8980-BBD4050952F1}" destId="{843BD2EC-5B1E-40F5-8D00-0BD44D1DC5C3}" srcOrd="9" destOrd="0" presId="urn:microsoft.com/office/officeart/2005/8/layout/list1"/>
    <dgm:cxn modelId="{DDE47789-C684-456E-9DBD-DFF7A3E5085B}" type="presParOf" srcId="{ACCD6C34-93F8-4665-8980-BBD4050952F1}" destId="{F1627F72-48A7-4DBB-88B5-EB7ECC98307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7FFEB01-5732-4620-8FEF-C5F0373AB101}">
      <dsp:nvSpPr>
        <dsp:cNvPr id="0" name=""/>
        <dsp:cNvSpPr/>
      </dsp:nvSpPr>
      <dsp:spPr>
        <a:xfrm>
          <a:off x="0" y="405717"/>
          <a:ext cx="460586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6B4E4A-39F2-4518-B013-E01EC7881368}">
      <dsp:nvSpPr>
        <dsp:cNvPr id="0" name=""/>
        <dsp:cNvSpPr/>
      </dsp:nvSpPr>
      <dsp:spPr>
        <a:xfrm>
          <a:off x="212787" y="152399"/>
          <a:ext cx="4393079" cy="408171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864" tIns="0" rIns="121864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величина затрат по заимствованиям, включенных в расходы текущего отчетного периода</a:t>
          </a:r>
          <a:endParaRPr lang="ru-RU" sz="700" kern="1200" dirty="0"/>
        </a:p>
      </dsp:txBody>
      <dsp:txXfrm>
        <a:off x="212787" y="152399"/>
        <a:ext cx="4393079" cy="408171"/>
      </dsp:txXfrm>
    </dsp:sp>
    <dsp:sp modelId="{2F880415-3A9A-4CE4-816D-F5B45EB03CA1}">
      <dsp:nvSpPr>
        <dsp:cNvPr id="0" name=""/>
        <dsp:cNvSpPr/>
      </dsp:nvSpPr>
      <dsp:spPr>
        <a:xfrm>
          <a:off x="0" y="966901"/>
          <a:ext cx="460586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16F6AED-9809-4154-A81D-A9C4248EC865}">
      <dsp:nvSpPr>
        <dsp:cNvPr id="0" name=""/>
        <dsp:cNvSpPr/>
      </dsp:nvSpPr>
      <dsp:spPr>
        <a:xfrm>
          <a:off x="219048" y="619917"/>
          <a:ext cx="4385260" cy="450303"/>
        </a:xfrm>
        <a:prstGeom prst="roundRect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864" tIns="0" rIns="121864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величина обязательств по затратам по заимствованиям на начало и конец отчетного периода</a:t>
          </a:r>
          <a:endParaRPr lang="ru-RU" sz="700" kern="1200" dirty="0"/>
        </a:p>
      </dsp:txBody>
      <dsp:txXfrm>
        <a:off x="219048" y="619917"/>
        <a:ext cx="4385260" cy="450303"/>
      </dsp:txXfrm>
    </dsp:sp>
    <dsp:sp modelId="{F1627F72-48A7-4DBB-88B5-EB7ECC983072}">
      <dsp:nvSpPr>
        <dsp:cNvPr id="0" name=""/>
        <dsp:cNvSpPr/>
      </dsp:nvSpPr>
      <dsp:spPr>
        <a:xfrm>
          <a:off x="0" y="1551534"/>
          <a:ext cx="4605867" cy="176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41E698-C052-492B-81E2-1B5F459B721D}">
      <dsp:nvSpPr>
        <dsp:cNvPr id="0" name=""/>
        <dsp:cNvSpPr/>
      </dsp:nvSpPr>
      <dsp:spPr>
        <a:xfrm>
          <a:off x="219048" y="1181101"/>
          <a:ext cx="4385260" cy="473753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864" tIns="0" rIns="121864" bIns="0" numCol="1" spcCol="1270" anchor="ctr" anchorCtr="0">
          <a:noAutofit/>
        </a:bodyPr>
        <a:lstStyle/>
        <a:p>
          <a:pPr lvl="0" algn="l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700" kern="1200" dirty="0" smtClean="0"/>
            <a:t>величина затрат по заимствованиям, включенных в течение отчетного периода в первоначальную стоимость нефинансовых активов, создаваемых с привлечением заимствований</a:t>
          </a:r>
          <a:endParaRPr lang="ru-RU" sz="700" kern="1200" dirty="0"/>
        </a:p>
      </dsp:txBody>
      <dsp:txXfrm>
        <a:off x="219048" y="1181101"/>
        <a:ext cx="4385260" cy="4737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7CBA3A-4016-4326-8AC3-4CA1C77DF708}" type="datetimeFigureOut">
              <a:rPr lang="ru-RU" smtClean="0"/>
              <a:pPr/>
              <a:t>02.11.2020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B102A-EDC8-431F-B475-B3229B34ED8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565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515162"/>
            <a:ext cx="373837" cy="266000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422808" y="543712"/>
            <a:ext cx="5082641" cy="221429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753011" y="1956145"/>
            <a:ext cx="113976" cy="15217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k object 17"/>
          <p:cNvSpPr/>
          <p:nvPr/>
        </p:nvSpPr>
        <p:spPr>
          <a:xfrm>
            <a:off x="734015" y="2217879"/>
            <a:ext cx="151968" cy="1521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k object 18"/>
          <p:cNvSpPr/>
          <p:nvPr/>
        </p:nvSpPr>
        <p:spPr>
          <a:xfrm>
            <a:off x="734015" y="2459864"/>
            <a:ext cx="151961" cy="15217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k object 19"/>
          <p:cNvSpPr/>
          <p:nvPr/>
        </p:nvSpPr>
        <p:spPr>
          <a:xfrm>
            <a:off x="3133711" y="2790248"/>
            <a:ext cx="121265" cy="15217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k object 20"/>
          <p:cNvSpPr/>
          <p:nvPr/>
        </p:nvSpPr>
        <p:spPr>
          <a:xfrm>
            <a:off x="3118256" y="2541852"/>
            <a:ext cx="152176" cy="14504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k object 21"/>
          <p:cNvSpPr/>
          <p:nvPr/>
        </p:nvSpPr>
        <p:spPr>
          <a:xfrm>
            <a:off x="3118256" y="2286533"/>
            <a:ext cx="152176" cy="1519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36166" y="556217"/>
            <a:ext cx="1509395" cy="20834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320451" y="700380"/>
            <a:ext cx="2058035" cy="22625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" b="1" i="0">
                <a:solidFill>
                  <a:srgbClr val="161A1D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288290" y="3017710"/>
            <a:ext cx="1326134" cy="276999"/>
          </a:xfrm>
        </p:spPr>
        <p:txBody>
          <a:bodyPr/>
          <a:lstStyle/>
          <a:p>
            <a:fld id="{98206734-726E-46B9-B3CD-75FDA00F97BD}" type="datetime1">
              <a:rPr lang="ru-RU" smtClean="0"/>
              <a:pPr/>
              <a:t>02.11.2020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960372" y="3017710"/>
            <a:ext cx="1845056" cy="276999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151376" y="3017710"/>
            <a:ext cx="1326134" cy="276999"/>
          </a:xfrm>
        </p:spPr>
        <p:txBody>
          <a:bodyPr/>
          <a:lstStyle/>
          <a:p>
            <a:fld id="{FAA6C436-0D4A-4340-A2B7-930FFE7E96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5436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987374" y="473938"/>
            <a:ext cx="3791051" cy="212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rgbClr val="003B5A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88290" y="746315"/>
            <a:ext cx="5189220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11/2/2020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ject 8"/>
          <p:cNvSpPr/>
          <p:nvPr/>
        </p:nvSpPr>
        <p:spPr>
          <a:xfrm>
            <a:off x="0" y="2917825"/>
            <a:ext cx="5752465" cy="0"/>
          </a:xfrm>
          <a:custGeom>
            <a:avLst/>
            <a:gdLst/>
            <a:ahLst/>
            <a:cxnLst/>
            <a:rect l="l" t="t" r="r" b="b"/>
            <a:pathLst>
              <a:path w="5752465">
                <a:moveTo>
                  <a:pt x="0" y="0"/>
                </a:moveTo>
                <a:lnTo>
                  <a:pt x="5751940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4519472" y="207610"/>
            <a:ext cx="1240523" cy="275256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TextBox 14"/>
          <p:cNvSpPr txBox="1"/>
          <p:nvPr/>
        </p:nvSpPr>
        <p:spPr>
          <a:xfrm>
            <a:off x="86344" y="2266518"/>
            <a:ext cx="38633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00" dirty="0" err="1" smtClean="0">
                <a:solidFill>
                  <a:srgbClr val="11437F"/>
                </a:solidFill>
              </a:rPr>
              <a:t>Басырова</a:t>
            </a:r>
            <a:r>
              <a:rPr lang="ru-RU" sz="700" dirty="0" smtClean="0">
                <a:solidFill>
                  <a:srgbClr val="11437F"/>
                </a:solidFill>
              </a:rPr>
              <a:t> Эльвира </a:t>
            </a:r>
            <a:r>
              <a:rPr lang="ru-RU" sz="700" dirty="0" err="1" smtClean="0">
                <a:solidFill>
                  <a:srgbClr val="11437F"/>
                </a:solidFill>
              </a:rPr>
              <a:t>Рамилевна</a:t>
            </a:r>
            <a:endParaRPr lang="ru-RU" sz="700" dirty="0" smtClean="0">
              <a:solidFill>
                <a:srgbClr val="11437F"/>
              </a:solidFill>
            </a:endParaRPr>
          </a:p>
          <a:p>
            <a:r>
              <a:rPr lang="ru-RU" sz="700" dirty="0" smtClean="0">
                <a:solidFill>
                  <a:srgbClr val="11437F"/>
                </a:solidFill>
              </a:rPr>
              <a:t>Старший казначей Отдела  бюджетного учета и отчетности по операциям бюджетов</a:t>
            </a:r>
            <a:endParaRPr lang="ru-RU" sz="700" dirty="0">
              <a:solidFill>
                <a:srgbClr val="11437F"/>
              </a:solidFill>
            </a:endParaRPr>
          </a:p>
        </p:txBody>
      </p:sp>
      <p:sp>
        <p:nvSpPr>
          <p:cNvPr id="16" name="object 2"/>
          <p:cNvSpPr/>
          <p:nvPr/>
        </p:nvSpPr>
        <p:spPr>
          <a:xfrm>
            <a:off x="1" y="2681267"/>
            <a:ext cx="2654299" cy="15652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9525">
            <a:solidFill>
              <a:srgbClr val="003B59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2"/>
          <p:cNvSpPr/>
          <p:nvPr/>
        </p:nvSpPr>
        <p:spPr>
          <a:xfrm flipV="1">
            <a:off x="0" y="250825"/>
            <a:ext cx="4416425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7"/>
          <p:cNvSpPr/>
          <p:nvPr/>
        </p:nvSpPr>
        <p:spPr>
          <a:xfrm>
            <a:off x="292100" y="1012825"/>
            <a:ext cx="4416425" cy="762000"/>
          </a:xfrm>
          <a:custGeom>
            <a:avLst/>
            <a:gdLst/>
            <a:ahLst/>
            <a:cxnLst/>
            <a:rect l="l" t="t" r="r" b="b"/>
            <a:pathLst>
              <a:path w="4416425" h="944880">
                <a:moveTo>
                  <a:pt x="4247391" y="0"/>
                </a:moveTo>
                <a:lnTo>
                  <a:pt x="66475" y="0"/>
                </a:lnTo>
                <a:lnTo>
                  <a:pt x="33856" y="128"/>
                </a:lnTo>
                <a:lnTo>
                  <a:pt x="7998" y="1031"/>
                </a:lnTo>
                <a:lnTo>
                  <a:pt x="0" y="1941"/>
                </a:lnTo>
                <a:lnTo>
                  <a:pt x="0" y="942688"/>
                </a:lnTo>
                <a:lnTo>
                  <a:pt x="7904" y="943592"/>
                </a:lnTo>
                <a:lnTo>
                  <a:pt x="33540" y="944496"/>
                </a:lnTo>
                <a:lnTo>
                  <a:pt x="65726" y="944626"/>
                </a:lnTo>
                <a:lnTo>
                  <a:pt x="4246642" y="944626"/>
                </a:lnTo>
                <a:lnTo>
                  <a:pt x="4305126" y="943592"/>
                </a:lnTo>
                <a:lnTo>
                  <a:pt x="4346350" y="936358"/>
                </a:lnTo>
                <a:lnTo>
                  <a:pt x="4383840" y="912479"/>
                </a:lnTo>
                <a:lnTo>
                  <a:pt x="4407729" y="874979"/>
                </a:lnTo>
                <a:lnTo>
                  <a:pt x="4414963" y="833855"/>
                </a:lnTo>
                <a:lnTo>
                  <a:pt x="4415997" y="776033"/>
                </a:lnTo>
                <a:lnTo>
                  <a:pt x="4415997" y="169341"/>
                </a:lnTo>
                <a:lnTo>
                  <a:pt x="4414963" y="110864"/>
                </a:lnTo>
                <a:lnTo>
                  <a:pt x="4407729" y="69646"/>
                </a:lnTo>
                <a:lnTo>
                  <a:pt x="4383840" y="32150"/>
                </a:lnTo>
                <a:lnTo>
                  <a:pt x="4346350" y="8255"/>
                </a:lnTo>
                <a:lnTo>
                  <a:pt x="4305219" y="1031"/>
                </a:lnTo>
                <a:lnTo>
                  <a:pt x="4247391" y="0"/>
                </a:lnTo>
                <a:close/>
              </a:path>
            </a:pathLst>
          </a:cu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0" tIns="0" rIns="0" bIns="0" rtlCol="0"/>
          <a:lstStyle/>
          <a:p>
            <a:r>
              <a:rPr lang="ru-RU" dirty="0" smtClean="0"/>
              <a:t> </a:t>
            </a:r>
          </a:p>
          <a:p>
            <a:r>
              <a:rPr lang="ru-RU" dirty="0"/>
              <a:t> </a:t>
            </a:r>
            <a:r>
              <a:rPr lang="ru-RU" dirty="0" smtClean="0"/>
              <a:t>     Затраты по заимствованиям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7" name="object 5"/>
          <p:cNvSpPr/>
          <p:nvPr/>
        </p:nvSpPr>
        <p:spPr>
          <a:xfrm>
            <a:off x="90065" y="59214"/>
            <a:ext cx="336550" cy="3440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5474" y="197667"/>
            <a:ext cx="258654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 rot="10800000" flipV="1">
            <a:off x="139700" y="3146425"/>
            <a:ext cx="1365640" cy="4571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00" dirty="0" smtClean="0">
                <a:solidFill>
                  <a:schemeClr val="bg1">
                    <a:lumMod val="65000"/>
                  </a:schemeClr>
                </a:solidFill>
              </a:rPr>
              <a:t>www.roskazna.ru</a:t>
            </a:r>
            <a:endParaRPr lang="ru-RU" sz="900" dirty="0" smtClean="0">
              <a:solidFill>
                <a:schemeClr val="bg1">
                  <a:lumMod val="65000"/>
                </a:schemeClr>
              </a:solidFill>
            </a:endParaRPr>
          </a:p>
          <a:p>
            <a:pPr algn="ctr"/>
            <a:endParaRPr lang="ru-RU" sz="9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3416300" y="2994026"/>
            <a:ext cx="2209800" cy="152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dirty="0" smtClean="0">
                <a:solidFill>
                  <a:schemeClr val="bg1">
                    <a:lumMod val="65000"/>
                  </a:schemeClr>
                </a:solidFill>
              </a:rPr>
              <a:t> г. Ульяновск , октябрь 2020 год</a:t>
            </a:r>
          </a:p>
          <a:p>
            <a:pPr algn="ctr"/>
            <a:endParaRPr lang="ru-RU" sz="9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187701" y="123867"/>
            <a:ext cx="2362200" cy="2539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50" b="1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Нормативно-правовая база</a:t>
            </a:r>
            <a:endParaRPr lang="ru-RU" sz="1050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1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100" y="479425"/>
            <a:ext cx="4953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80975" algn="ctr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Федеральный стандарт бухгалтерского учета государственных финансов «Затраты по заимствованиям» утвержден приказом Министерства финансов Российской Федерации от 15 ноября 2019 г №182.</a:t>
            </a:r>
          </a:p>
          <a:p>
            <a:pPr algn="just">
              <a:defRPr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>
              <a:defRPr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Стандарт применяется при ведении бюджетного учета, бухгалтерского учета государственных (муниципальных) бюджетных и автономных учреждений с 1 января 2021 года, составлении, представлении, рассмотрении и утверждении бюджетной отчетности, бухгалтерской (финансовой) отчетности государственных (муниципальных) бюджетных и автономных учреждений начиная с отчетности за 2021 год.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308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2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44500" y="98425"/>
            <a:ext cx="32004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39700" y="479425"/>
            <a:ext cx="5334000" cy="2590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Федеральный стандарт бухгалтерского учета государственных финансов "Затраты по заимствованиям" (далее - Стандарт) разработан в целях обеспечения единства системы требований к бухгалтерскому учету государственных (муниципальных) бюджетных и автономных учреждений, бюджетному учету нефинансовых и финансовых активов и обязательств Российской Федерации, субъектов Российской Федерации и муниципальных образований, операций, изменяющих указанные нефинансовые и финансовые активы и обязательства (далее - бухгалтерский учет), формированию информации об объектах бухгалтерского учета, бухгалтерской (финансовой) отчетности государственных (муниципальных) бюджетных и автономных учреждений, бюджетной отчетности (далее - бухгалтерская (финансовая) отчетность).</a:t>
            </a:r>
          </a:p>
          <a:p>
            <a:pPr algn="just"/>
            <a:endParaRPr lang="ru-RU" sz="10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Стандарт устанавливает единые требования к порядку признания затрат по государственному (муниципальному) долгу и затрат по заимствованиям учреждений, а также требования к информации об указанных затратах, раскрываемой в бухгалтерской (финансовой) отчетности.</a:t>
            </a:r>
            <a:endParaRPr lang="ru-RU" sz="1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6300" y="174625"/>
            <a:ext cx="2133600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b="1" i="1" dirty="0" smtClean="0"/>
              <a:t>Требования стандарта</a:t>
            </a:r>
            <a:endParaRPr lang="ru-RU" sz="900" b="1" i="1" dirty="0"/>
          </a:p>
        </p:txBody>
      </p:sp>
    </p:spTree>
    <p:extLst>
      <p:ext uri="{BB962C8B-B14F-4D97-AF65-F5344CB8AC3E}">
        <p14:creationId xmlns:p14="http://schemas.microsoft.com/office/powerpoint/2010/main" xmlns="" val="356027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3111500" y="98424"/>
            <a:ext cx="2541173" cy="369331"/>
          </a:xfrm>
          <a:prstGeom prst="rect">
            <a:avLst/>
          </a:prstGeom>
          <a:solidFill>
            <a:schemeClr val="accent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bg1"/>
                </a:solidFill>
              </a:rPr>
              <a:t>В Стандарте используются следующие термины и их значения</a:t>
            </a:r>
            <a:endParaRPr lang="ru-RU" sz="900" b="1" i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3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304800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92100" y="708025"/>
            <a:ext cx="1447800" cy="19236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700" dirty="0" smtClean="0">
                <a:latin typeface="Times New Roman" pitchFamily="18" charset="0"/>
                <a:cs typeface="Times New Roman" pitchFamily="18" charset="0"/>
              </a:rPr>
              <a:t>Затраты по заимствованиям - совокупность затрат по государственному (муниципальному) долгу, затрат по долговым обязательствам государственных (муниципальных) бюджетных и автономных учреждений, а также процентных расходов по иным долгосрочным бюджетным обязательствам, долгосрочным обязательствам государственных (муниципальных) бюджетных и автономных учреждений (далее - процентные расходы по долгосрочным обязательствам).</a:t>
            </a:r>
            <a:endParaRPr lang="ru-RU" sz="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044700" y="708025"/>
            <a:ext cx="14478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Затраты по долговым обязательствам государственных (муниципальных) бюджетных и автономных учреждений - совокупность затрат по обслуживанию долговых обязательств государственных (муниципальных) бюджетных и автономных учреждений (расходов бюджетных и автономных учреждений по выплате процентов по долговым обязательствам), и прочих затрат по долговым обязательствам государственных (муниципальных) бюджетных  и автономных  учреждений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3644900" y="708025"/>
            <a:ext cx="1752600" cy="12192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600" dirty="0" smtClean="0">
                <a:solidFill>
                  <a:schemeClr val="tx1"/>
                </a:solidFill>
              </a:rPr>
              <a:t>Прочие затраты по долговым обязательствам государственных (муниципальных) бюджетных и автономных учреждений - прочие затраты, непосредственно связанные с получением кредита, займа за исключением общехозяйственных, административных и иных распределяемых затрат, а также пеней и штрафов, связанных с нарушением условий привлечения заимствований.  </a:t>
            </a:r>
          </a:p>
          <a:p>
            <a:pPr algn="ctr"/>
            <a:endParaRPr lang="ru-RU" sz="600" dirty="0" smtClean="0">
              <a:solidFill>
                <a:schemeClr val="tx1"/>
              </a:solidFill>
            </a:endParaRPr>
          </a:p>
          <a:p>
            <a:pPr algn="ctr"/>
            <a:r>
              <a:rPr lang="ru-RU" sz="600" dirty="0" smtClean="0">
                <a:solidFill>
                  <a:schemeClr val="tx1"/>
                </a:solidFill>
              </a:rPr>
              <a:t>Включают в том числе:</a:t>
            </a:r>
            <a:endParaRPr lang="ru-RU" sz="600" dirty="0">
              <a:solidFill>
                <a:schemeClr val="tx1"/>
              </a:solidFill>
            </a:endParaRPr>
          </a:p>
        </p:txBody>
      </p:sp>
      <p:sp>
        <p:nvSpPr>
          <p:cNvPr id="9" name="Стрелка вверх 8"/>
          <p:cNvSpPr/>
          <p:nvPr/>
        </p:nvSpPr>
        <p:spPr>
          <a:xfrm>
            <a:off x="4102100" y="2009810"/>
            <a:ext cx="838200" cy="715714"/>
          </a:xfrm>
          <a:prstGeom prst="upArrow">
            <a:avLst>
              <a:gd name="adj1" fmla="val 50000"/>
              <a:gd name="adj2" fmla="val 50000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500" dirty="0" smtClean="0">
                <a:solidFill>
                  <a:schemeClr val="tx1"/>
                </a:solidFill>
              </a:rPr>
              <a:t> </a:t>
            </a:r>
            <a:r>
              <a:rPr lang="ru-RU" sz="500" dirty="0" smtClean="0">
                <a:solidFill>
                  <a:schemeClr val="tx1"/>
                </a:solidFill>
              </a:rPr>
              <a:t>затраты, связанные с оформлением кредитного договора, договора займа</a:t>
            </a:r>
          </a:p>
        </p:txBody>
      </p:sp>
      <p:sp>
        <p:nvSpPr>
          <p:cNvPr id="10" name="Стрелка вверх 9"/>
          <p:cNvSpPr/>
          <p:nvPr/>
        </p:nvSpPr>
        <p:spPr>
          <a:xfrm>
            <a:off x="3416300" y="2028370"/>
            <a:ext cx="637032" cy="801529"/>
          </a:xfrm>
          <a:prstGeom prst="upArrow">
            <a:avLst>
              <a:gd name="adj1" fmla="val 50000"/>
              <a:gd name="adj2" fmla="val 39708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endParaRPr lang="en-US" sz="400" dirty="0" smtClean="0">
              <a:solidFill>
                <a:schemeClr val="tx1"/>
              </a:solidFill>
            </a:endParaRPr>
          </a:p>
          <a:p>
            <a:pPr algn="ctr"/>
            <a:r>
              <a:rPr lang="ru-RU" sz="400" dirty="0" smtClean="0">
                <a:solidFill>
                  <a:schemeClr val="tx1"/>
                </a:solidFill>
              </a:rPr>
              <a:t>затраты, связанные с оформлением кредитного договора, договора займа</a:t>
            </a:r>
            <a:endParaRPr lang="en-US" sz="400" dirty="0" smtClean="0">
              <a:solidFill>
                <a:schemeClr val="tx1"/>
              </a:solidFill>
            </a:endParaRPr>
          </a:p>
          <a:p>
            <a:pPr algn="ctr"/>
            <a:endParaRPr lang="en-US" sz="400" dirty="0" smtClean="0">
              <a:solidFill>
                <a:schemeClr val="tx1"/>
              </a:solidFill>
            </a:endParaRPr>
          </a:p>
          <a:p>
            <a:pPr algn="ctr"/>
            <a:endParaRPr lang="ru-RU" sz="400" dirty="0" smtClean="0">
              <a:solidFill>
                <a:schemeClr val="tx1"/>
              </a:solidFill>
            </a:endParaRPr>
          </a:p>
          <a:p>
            <a:pPr algn="ctr"/>
            <a:endParaRPr lang="ru-RU" sz="400" dirty="0">
              <a:solidFill>
                <a:schemeClr val="tx1"/>
              </a:solidFill>
            </a:endParaRPr>
          </a:p>
        </p:txBody>
      </p:sp>
      <p:sp>
        <p:nvSpPr>
          <p:cNvPr id="12" name="Стрелка вверх 11"/>
          <p:cNvSpPr/>
          <p:nvPr/>
        </p:nvSpPr>
        <p:spPr>
          <a:xfrm>
            <a:off x="5016500" y="2008188"/>
            <a:ext cx="685800" cy="840819"/>
          </a:xfrm>
          <a:prstGeom prst="upArrow">
            <a:avLst>
              <a:gd name="adj1" fmla="val 50000"/>
              <a:gd name="adj2" fmla="val 49329"/>
            </a:avLst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ru-RU" sz="400" dirty="0" smtClean="0">
                <a:solidFill>
                  <a:schemeClr val="tx1"/>
                </a:solidFill>
              </a:rPr>
              <a:t>затраты на юридические, консультационные и иные услуги, связанные с заключением кредитного договора, договора займа</a:t>
            </a:r>
            <a:endParaRPr lang="ru-RU" sz="400" dirty="0">
              <a:solidFill>
                <a:schemeClr val="tx1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20700" y="174625"/>
            <a:ext cx="2590800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1000" b="1" i="1" cap="all" spc="46" dirty="0" err="1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 smtClean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 smtClean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  <a:p>
            <a:pPr algn="ctr"/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xmlns="" val="426291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4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304800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02863" y="92948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49700" y="631825"/>
            <a:ext cx="1600200" cy="12954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0" dirty="0" smtClean="0">
              <a:solidFill>
                <a:schemeClr val="tx1"/>
              </a:solidFill>
            </a:endParaRPr>
          </a:p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Прочие затраты по государственному (муниципальному) долгу - иные расходы бюджета, непосредственно связанные с государственным (муниципальным) долгом, в том числе затраты на оплату услуг кредитных организаций или других специализированных финансовых организаций по выполнению ими функций генерального агента (</a:t>
            </a:r>
            <a:r>
              <a:rPr lang="ru-RU" sz="500" dirty="0" err="1" smtClean="0">
                <a:solidFill>
                  <a:schemeClr val="tx1"/>
                </a:solidFill>
              </a:rPr>
              <a:t>агента</a:t>
            </a:r>
            <a:r>
              <a:rPr lang="ru-RU" sz="500" dirty="0" smtClean="0">
                <a:solidFill>
                  <a:schemeClr val="tx1"/>
                </a:solidFill>
              </a:rPr>
              <a:t>) Правительства РФ, исполнительного органа государственной власти субъекта РФ, местной администрации в соответствии со статьей 1</a:t>
            </a:r>
            <a:r>
              <a:rPr lang="en-US" sz="500" dirty="0" smtClean="0">
                <a:solidFill>
                  <a:schemeClr val="tx1"/>
                </a:solidFill>
              </a:rPr>
              <a:t>19</a:t>
            </a:r>
            <a:r>
              <a:rPr lang="ru-RU" sz="500" dirty="0" smtClean="0">
                <a:solidFill>
                  <a:schemeClr val="tx1"/>
                </a:solidFill>
              </a:rPr>
              <a:t> Бюджетного кодекса РФ</a:t>
            </a:r>
            <a:r>
              <a:rPr lang="en-US" sz="500" dirty="0" smtClean="0">
                <a:solidFill>
                  <a:schemeClr val="tx1"/>
                </a:solidFill>
              </a:rPr>
              <a:t>.</a:t>
            </a:r>
            <a:endParaRPr lang="ru-RU" sz="500" dirty="0" smtClean="0">
              <a:solidFill>
                <a:schemeClr val="tx1"/>
              </a:solidFill>
            </a:endParaRPr>
          </a:p>
          <a:p>
            <a:pPr algn="ctr"/>
            <a:r>
              <a:rPr lang="ru-RU" sz="800" dirty="0" smtClean="0"/>
              <a:t> </a:t>
            </a:r>
            <a:r>
              <a:rPr lang="ru-RU" sz="500" dirty="0" smtClean="0">
                <a:solidFill>
                  <a:schemeClr val="tx1"/>
                </a:solidFill>
              </a:rPr>
              <a:t>Не включаются в состав прочих затрат по государственному (муниципальному) долгу пени и штрафы, связанные с нарушением условий привлечения заимствований.</a:t>
            </a:r>
          </a:p>
          <a:p>
            <a:pPr algn="ctr"/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968500" y="631825"/>
            <a:ext cx="1447800" cy="9906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Затраты по обслуживанию государственного (муниципального) долга - осуществляемые за счет средств соответствующего бюджета затраты</a:t>
            </a:r>
            <a:endParaRPr lang="ru-RU" sz="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15900" y="631825"/>
            <a:ext cx="1371600" cy="12192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Затраты по государственному (муниципальному) долгу - совокупность затрат по обслуживанию государственного (муниципального) долга и прочих затрат по государственному (муниципальному) долгу</a:t>
            </a:r>
            <a:endParaRPr lang="ru-RU" sz="800" dirty="0">
              <a:solidFill>
                <a:schemeClr val="tx1"/>
              </a:solidFill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130300" y="2003425"/>
            <a:ext cx="990600" cy="5334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по выплате процентов по государственным (муниципальным) долговым обязательствам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197100" y="2384425"/>
            <a:ext cx="990600" cy="6096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иные платежи по обслуживанию государственных (муниципальных) долговых обязательств </a:t>
            </a:r>
            <a:endParaRPr lang="ru-RU" sz="500" dirty="0"/>
          </a:p>
        </p:txBody>
      </p:sp>
      <p:sp>
        <p:nvSpPr>
          <p:cNvPr id="13" name="Овал 12"/>
          <p:cNvSpPr/>
          <p:nvPr/>
        </p:nvSpPr>
        <p:spPr>
          <a:xfrm>
            <a:off x="3263900" y="2003425"/>
            <a:ext cx="1219200" cy="609600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по выплате дисконта при погашении (выкупе) государственных (муниципальных) долговых обязательств</a:t>
            </a:r>
          </a:p>
        </p:txBody>
      </p:sp>
      <p:cxnSp>
        <p:nvCxnSpPr>
          <p:cNvPr id="16" name="Прямая со стрелкой 15"/>
          <p:cNvCxnSpPr/>
          <p:nvPr/>
        </p:nvCxnSpPr>
        <p:spPr>
          <a:xfrm flipH="1">
            <a:off x="1816100" y="1622425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9" idx="2"/>
            <a:endCxn id="12" idx="0"/>
          </p:cNvCxnSpPr>
          <p:nvPr/>
        </p:nvCxnSpPr>
        <p:spPr>
          <a:xfrm>
            <a:off x="2692400" y="1622425"/>
            <a:ext cx="0" cy="762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340100" y="1622425"/>
            <a:ext cx="228600" cy="381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797300" y="25082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340100" y="98425"/>
            <a:ext cx="2286000" cy="369332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 Стандарте используются следующие термины и их значения</a:t>
            </a:r>
            <a:endParaRPr lang="ru-RU" sz="900" b="1" i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90658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44773926"/>
              </p:ext>
            </p:extLst>
          </p:nvPr>
        </p:nvGraphicFramePr>
        <p:xfrm>
          <a:off x="368299" y="537246"/>
          <a:ext cx="5000854" cy="25226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85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388860">
                <a:tc>
                  <a:txBody>
                    <a:bodyPr/>
                    <a:lstStyle/>
                    <a:p>
                      <a:pPr fontAlgn="base"/>
                      <a:endParaRPr lang="en-US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en-US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en-US" sz="800" dirty="0" smtClean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  <a:p>
                      <a:pPr fontAlgn="base"/>
                      <a:endParaRPr lang="ru-RU" sz="800" dirty="0">
                        <a:solidFill>
                          <a:schemeClr val="tx1"/>
                        </a:solidFill>
                        <a:latin typeface="+mn-lt"/>
                        <a:cs typeface="Times New Roman" panose="02020603050405020304" pitchFamily="18" charset="0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91719">
                <a:tc>
                  <a:txBody>
                    <a:bodyPr/>
                    <a:lstStyle/>
                    <a:p>
                      <a:pPr marL="457200" indent="169863" algn="just">
                        <a:lnSpc>
                          <a:spcPct val="120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700" dirty="0" smtClean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endParaRPr lang="ru-RU" sz="8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3244" marR="43244" marT="21622" marB="21622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5</a:t>
            </a:r>
            <a:endParaRPr lang="ru-RU" sz="1000" b="1" dirty="0"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700" y="98425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с одним вырезанным углом 6"/>
          <p:cNvSpPr/>
          <p:nvPr/>
        </p:nvSpPr>
        <p:spPr>
          <a:xfrm>
            <a:off x="2882900" y="708025"/>
            <a:ext cx="2209800" cy="2209800"/>
          </a:xfrm>
          <a:prstGeom prst="snip1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50" dirty="0" smtClean="0">
              <a:solidFill>
                <a:schemeClr val="tx1"/>
              </a:solidFill>
            </a:endParaRPr>
          </a:p>
          <a:p>
            <a:pPr algn="ctr"/>
            <a:r>
              <a:rPr lang="ru-RU" sz="750" dirty="0" smtClean="0">
                <a:solidFill>
                  <a:schemeClr val="tx1"/>
                </a:solidFill>
              </a:rPr>
              <a:t>Процентная ставка, заложенная в долгосрочном обязательстве - процентная ставка, отражающая разновременную (относящуюся к разным временным периодам (годам) ценность денежных средств, определяемая с учетом условий договора поставки товаров, выполнения работ, оказания услуг, либо, в тех случаях, когда она не указана как условие договора по оплате обязательств, применяемая в значении, равном действующей на дату признания обязательства ключевой ставке Банка России.</a:t>
            </a:r>
          </a:p>
          <a:p>
            <a:pPr algn="ctr"/>
            <a:endParaRPr lang="ru-RU" sz="500" dirty="0"/>
          </a:p>
        </p:txBody>
      </p:sp>
      <p:sp>
        <p:nvSpPr>
          <p:cNvPr id="8" name="Блок-схема: карточка 7"/>
          <p:cNvSpPr/>
          <p:nvPr/>
        </p:nvSpPr>
        <p:spPr>
          <a:xfrm>
            <a:off x="368300" y="708025"/>
            <a:ext cx="2133600" cy="2209800"/>
          </a:xfrm>
          <a:prstGeom prst="flowChartPunchedCar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ru-RU" sz="750" dirty="0" smtClean="0">
                <a:solidFill>
                  <a:schemeClr val="tx1"/>
                </a:solidFill>
              </a:rPr>
              <a:t>Процентные расходы по долгосрочным обязательствам - часть платежа поставщику (подрядчику, исполнителю) за поставленные товары, выполненные работы (ее результаты), оказанные услуги по договорам, предусматривающим условие отсрочки платежа на период, превышающий 12 месяцев, рассчитываемая с учетом процентной ставки, заложенной в долгосрочном обязательстве, на дату признания долгосрочного обязательства, а также процентные расходы, входящие в состав арендных платежей согласно федеральному стандарту бухгалтерского учета для организаций государственного сектора "Аренда"</a:t>
            </a:r>
            <a:endParaRPr lang="ru-RU" sz="75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63900" y="98425"/>
            <a:ext cx="2362200" cy="52322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900" b="1" i="1" dirty="0" smtClean="0">
                <a:solidFill>
                  <a:schemeClr val="bg1"/>
                </a:solidFill>
              </a:rPr>
              <a:t>В Стандарте используются следующие термины и их значения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923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6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700" y="98425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0100" y="98424"/>
            <a:ext cx="23622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i="1" dirty="0" smtClean="0">
                <a:solidFill>
                  <a:schemeClr val="bg1"/>
                </a:solidFill>
              </a:rPr>
              <a:t>Признание (принятие к бухгалтерскому учету) затрат</a:t>
            </a:r>
            <a:r>
              <a:rPr lang="en-US" sz="800" b="1" i="1" dirty="0" smtClean="0">
                <a:solidFill>
                  <a:schemeClr val="bg1"/>
                </a:solidFill>
              </a:rPr>
              <a:t> </a:t>
            </a:r>
            <a:r>
              <a:rPr lang="ru-RU" sz="800" b="1" i="1" dirty="0" smtClean="0">
                <a:solidFill>
                  <a:schemeClr val="bg1"/>
                </a:solidFill>
              </a:rPr>
              <a:t>по заимствованиям</a:t>
            </a:r>
            <a:endParaRPr lang="ru-RU" sz="800" b="1" i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900" y="479426"/>
            <a:ext cx="5410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800" dirty="0" smtClean="0"/>
              <a:t>  </a:t>
            </a:r>
          </a:p>
          <a:p>
            <a:pPr algn="just"/>
            <a:r>
              <a:rPr lang="ru-RU" sz="800" dirty="0" smtClean="0"/>
              <a:t>                    Затраты по заимствованиям признаются в бухгалтерском учете одновременно с признанием  </a:t>
            </a:r>
          </a:p>
          <a:p>
            <a:pPr algn="just"/>
            <a:r>
              <a:rPr lang="ru-RU" sz="800" dirty="0" smtClean="0"/>
              <a:t>                    соответствующих им обязательств.</a:t>
            </a:r>
          </a:p>
          <a:p>
            <a:endParaRPr lang="ru-RU" sz="800" dirty="0" smtClean="0"/>
          </a:p>
          <a:p>
            <a:r>
              <a:rPr lang="ru-RU" sz="800" dirty="0" smtClean="0"/>
              <a:t>                  </a:t>
            </a:r>
          </a:p>
          <a:p>
            <a:r>
              <a:rPr lang="ru-RU" sz="800" dirty="0" smtClean="0"/>
              <a:t>                    Обязательство по обслуживанию полученных заимствований отражается в бухгалтерском учете </a:t>
            </a:r>
          </a:p>
          <a:p>
            <a:r>
              <a:rPr lang="ru-RU" sz="800" dirty="0" smtClean="0"/>
              <a:t>                    обособленно от основной суммы обязательства по полученным заимствованиям.</a:t>
            </a:r>
          </a:p>
          <a:p>
            <a:endParaRPr lang="en-US" sz="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825500" y="1393825"/>
            <a:ext cx="4800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800" dirty="0" smtClean="0"/>
          </a:p>
          <a:p>
            <a:r>
              <a:rPr lang="ru-RU" sz="800" dirty="0" smtClean="0"/>
              <a:t>Включение затрат по заимствованиям в стоимость фактически произведенных капитальных вложений, формирующих первоначальную стоимость нефинансового актива, создаваемого с привлечением заимствований, приостанавливается в случае, если строительство (создание) объекта временно приостановлено на срок более трех месяцев при условии, что такой объект продолжает соответствовать критериям признания актива. В указанном случае затраты по заимствованиям признаются в составе финансового результата текущего отчетного периода. В случае, если временное приостановление осуществляется в соответствии с технологией строительства (создания), включение затрат в стоимость нефинансового актива, создаваемого с привлечением заимствований, не приостанавливается.</a:t>
            </a:r>
            <a:endParaRPr lang="ru-RU" sz="800" dirty="0"/>
          </a:p>
        </p:txBody>
      </p:sp>
      <p:pic>
        <p:nvPicPr>
          <p:cNvPr id="10" name="Picture 2" descr="C:\ФКР_РАБОТА\ИНСТРУКЦИЯ ПОЛЬЗОВАТЕЛЯМ\Картинки\галочка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55562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ФКР_РАБОТА\ИНСТРУКЦИЯ ПОЛЬЗОВАТЕЛЯМ\Картинки\галочка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089025"/>
            <a:ext cx="457200" cy="381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ФКР_РАБОТА\ИНСТРУКЦИЯ ПОЛЬЗОВАТЕЛЯМ\Картинки\галочка 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698625"/>
            <a:ext cx="533399" cy="533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923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7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700" y="98425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340100" y="0"/>
            <a:ext cx="2362200" cy="338554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i="1" dirty="0" smtClean="0">
                <a:solidFill>
                  <a:schemeClr val="bg1"/>
                </a:solidFill>
              </a:rPr>
              <a:t>Признание (принятие к бухгалтерскому учету) затрат</a:t>
            </a:r>
            <a:r>
              <a:rPr lang="en-US" sz="800" b="1" i="1" dirty="0" smtClean="0">
                <a:solidFill>
                  <a:schemeClr val="bg1"/>
                </a:solidFill>
              </a:rPr>
              <a:t> </a:t>
            </a:r>
            <a:r>
              <a:rPr lang="ru-RU" sz="800" b="1" i="1" dirty="0" smtClean="0">
                <a:solidFill>
                  <a:schemeClr val="bg1"/>
                </a:solidFill>
              </a:rPr>
              <a:t>по заимствованиям</a:t>
            </a:r>
            <a:endParaRPr lang="ru-RU" sz="800" b="1" i="1" dirty="0">
              <a:solidFill>
                <a:schemeClr val="bg1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825500" y="403225"/>
            <a:ext cx="4343400" cy="838200"/>
          </a:xfrm>
          <a:prstGeom prst="downArrow">
            <a:avLst>
              <a:gd name="adj1" fmla="val 50000"/>
              <a:gd name="adj2" fmla="val 54938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47500" lnSpcReduction="20000"/>
          </a:bodyPr>
          <a:lstStyle/>
          <a:p>
            <a:endParaRPr lang="en-US" sz="500" dirty="0" smtClean="0">
              <a:solidFill>
                <a:schemeClr val="tx1"/>
              </a:solidFill>
            </a:endParaRPr>
          </a:p>
          <a:p>
            <a:endParaRPr lang="en-US" sz="5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Прочие затраты по государственному (муниципальному) долгу и прочие затраты по долговым обязательствам государственных (муниципальных) бюджетных и автономных учреждений признаются в составе расходов будущих периодов, с последующим включением в состав фактически произведенных капитальных вложений либо в состав расходов текущего периода в соответствии с положениями:</a:t>
            </a:r>
          </a:p>
        </p:txBody>
      </p:sp>
      <p:sp>
        <p:nvSpPr>
          <p:cNvPr id="16" name="Выноска со стрелками влево/вправо 15"/>
          <p:cNvSpPr/>
          <p:nvPr/>
        </p:nvSpPr>
        <p:spPr>
          <a:xfrm>
            <a:off x="1968500" y="1241425"/>
            <a:ext cx="1981200" cy="1295400"/>
          </a:xfrm>
          <a:prstGeom prst="leftRightArrow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Затраты по заимствованиям признаются в составе расходов текущего периода ежемесячно в течение срока заимствования, исходя из принципа равномерности признания доходов и расходов, допущения временной определенности фактов хозяйственной жизни и с учетом условий заимствования, за исключением случаев: </a:t>
            </a:r>
            <a:endParaRPr lang="ru-RU" sz="500" dirty="0">
              <a:solidFill>
                <a:schemeClr val="tx1"/>
              </a:solidFill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596900" y="1165225"/>
            <a:ext cx="1371600" cy="10668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85000" lnSpcReduction="10000"/>
          </a:bodyPr>
          <a:lstStyle/>
          <a:p>
            <a:pPr algn="ctr"/>
            <a:r>
              <a:rPr lang="ru-RU" sz="500" dirty="0" smtClean="0">
                <a:solidFill>
                  <a:schemeClr val="tx1"/>
                </a:solidFill>
              </a:rPr>
              <a:t>Затраты по заимствованиям, понесенные после признания объекта капитальных </a:t>
            </a:r>
            <a:r>
              <a:rPr lang="ru-RU" sz="600" dirty="0" smtClean="0">
                <a:solidFill>
                  <a:schemeClr val="tx1"/>
                </a:solidFill>
              </a:rPr>
              <a:t>вложений</a:t>
            </a:r>
            <a:r>
              <a:rPr lang="ru-RU" sz="500" dirty="0" smtClean="0">
                <a:solidFill>
                  <a:schemeClr val="tx1"/>
                </a:solidFill>
              </a:rPr>
              <a:t> в составе основных средств (нематериальных активов или прочих нефинансовых активов), признаются в составе финансового результата текущего отчетного периода</a:t>
            </a:r>
            <a:r>
              <a:rPr lang="ru-RU" sz="800" dirty="0" smtClean="0"/>
              <a:t>.</a:t>
            </a:r>
            <a:endParaRPr lang="ru-RU" sz="500" dirty="0"/>
          </a:p>
        </p:txBody>
      </p:sp>
      <p:sp>
        <p:nvSpPr>
          <p:cNvPr id="19" name="Овал 18"/>
          <p:cNvSpPr/>
          <p:nvPr/>
        </p:nvSpPr>
        <p:spPr>
          <a:xfrm>
            <a:off x="3949700" y="1165225"/>
            <a:ext cx="1219200" cy="1219200"/>
          </a:xfrm>
          <a:prstGeom prst="ellipse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25000" lnSpcReduction="20000"/>
          </a:bodyPr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Затраты по заимствованиям, привлекаемым бюджетными и автономными учреждениями, непосредственно относящиеся к приобретению, строительству или производству нефинансового актива, создаваемого с привлечением заимствований, включаются в сумму фактически произведенных капитальных вложений, формирующих первоначальную стоимость указанного актива.</a:t>
            </a:r>
          </a:p>
          <a:p>
            <a:pPr algn="ctr"/>
            <a:endParaRPr lang="ru-RU" sz="500" dirty="0"/>
          </a:p>
        </p:txBody>
      </p:sp>
      <p:sp>
        <p:nvSpPr>
          <p:cNvPr id="21" name="Выгнутая влево стрелка 20"/>
          <p:cNvSpPr/>
          <p:nvPr/>
        </p:nvSpPr>
        <p:spPr>
          <a:xfrm>
            <a:off x="0" y="1774825"/>
            <a:ext cx="596900" cy="1295400"/>
          </a:xfrm>
          <a:prstGeom prst="curvedRigh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Выгнутая вправо стрелка 21"/>
          <p:cNvSpPr/>
          <p:nvPr/>
        </p:nvSpPr>
        <p:spPr>
          <a:xfrm>
            <a:off x="5168900" y="1622425"/>
            <a:ext cx="596900" cy="1371600"/>
          </a:xfrm>
          <a:prstGeom prst="curvedLeftArrow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3100" y="2613025"/>
            <a:ext cx="441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dirty="0" smtClean="0"/>
              <a:t>в соответствии с требованиями, предусмотренными нормативными правовыми актами, регулирующими ведение бухгалтерского учета и составление бухгалтерской (финансовой) отчетности, включаются в сумму фактически произведенных капитальных вложений в нефинансовые активы, создаваемые с привлечением заимствований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34923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05385" y="2994025"/>
            <a:ext cx="4445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00" b="1" dirty="0" smtClean="0"/>
              <a:t>8</a:t>
            </a:r>
            <a:endParaRPr lang="ru-RU" sz="1000" b="1" dirty="0"/>
          </a:p>
        </p:txBody>
      </p:sp>
      <p:sp>
        <p:nvSpPr>
          <p:cNvPr id="26" name="object 2"/>
          <p:cNvSpPr/>
          <p:nvPr/>
        </p:nvSpPr>
        <p:spPr>
          <a:xfrm flipV="1">
            <a:off x="0" y="250825"/>
            <a:ext cx="5765800" cy="177168"/>
          </a:xfrm>
          <a:custGeom>
            <a:avLst/>
            <a:gdLst/>
            <a:ahLst/>
            <a:cxnLst/>
            <a:rect l="l" t="t" r="r" b="b"/>
            <a:pathLst>
              <a:path w="4416425">
                <a:moveTo>
                  <a:pt x="0" y="0"/>
                </a:moveTo>
                <a:lnTo>
                  <a:pt x="4415994" y="0"/>
                </a:lnTo>
              </a:path>
            </a:pathLst>
          </a:custGeom>
          <a:ln w="12700">
            <a:solidFill>
              <a:schemeClr val="bg1">
                <a:lumMod val="85000"/>
              </a:schemeClr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5"/>
          <p:cNvSpPr/>
          <p:nvPr/>
        </p:nvSpPr>
        <p:spPr>
          <a:xfrm>
            <a:off x="139700" y="53333"/>
            <a:ext cx="336550" cy="3440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20700" y="98425"/>
            <a:ext cx="380365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1000" b="1" i="1" cap="all" spc="46" dirty="0" err="1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Уфк</a:t>
            </a:r>
            <a:r>
              <a:rPr lang="ru-RU" altLang="ru-RU" sz="1000" b="1" i="1" cap="all" spc="46" dirty="0">
                <a:solidFill>
                  <a:schemeClr val="accent1">
                    <a:lumMod val="75000"/>
                  </a:schemeClr>
                </a:solidFill>
                <a:cs typeface="Times New Roman" panose="02020603050405020304" pitchFamily="18" charset="0"/>
              </a:rPr>
              <a:t>  по ульяновской области</a:t>
            </a:r>
            <a:endParaRPr lang="ru-RU" sz="1000" i="1" dirty="0">
              <a:solidFill>
                <a:schemeClr val="accent1">
                  <a:lumMod val="75000"/>
                </a:schemeClr>
              </a:solidFill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63900" y="0"/>
            <a:ext cx="2438400" cy="46166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 </a:t>
            </a:r>
            <a:r>
              <a:rPr lang="ru-RU" sz="800" b="1" i="1" dirty="0" smtClean="0">
                <a:solidFill>
                  <a:schemeClr val="bg1"/>
                </a:solidFill>
              </a:rPr>
              <a:t>Раскрытие информации в бухгалтерской</a:t>
            </a:r>
          </a:p>
          <a:p>
            <a:pPr algn="ctr"/>
            <a:r>
              <a:rPr lang="ru-RU" sz="800" b="1" i="1" dirty="0" smtClean="0">
                <a:solidFill>
                  <a:schemeClr val="bg1"/>
                </a:solidFill>
              </a:rPr>
              <a:t>(финансовой) отчетности</a:t>
            </a:r>
          </a:p>
          <a:p>
            <a:endParaRPr lang="ru-RU" sz="800" dirty="0"/>
          </a:p>
        </p:txBody>
      </p:sp>
      <p:graphicFrame>
        <p:nvGraphicFramePr>
          <p:cNvPr id="12" name="Схема 11"/>
          <p:cNvGraphicFramePr/>
          <p:nvPr/>
        </p:nvGraphicFramePr>
        <p:xfrm>
          <a:off x="596900" y="1241425"/>
          <a:ext cx="4605867" cy="182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3" name="Прямоугольник 12"/>
          <p:cNvSpPr/>
          <p:nvPr/>
        </p:nvSpPr>
        <p:spPr>
          <a:xfrm>
            <a:off x="596900" y="555625"/>
            <a:ext cx="4572000" cy="609600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00" dirty="0" smtClean="0">
              <a:solidFill>
                <a:schemeClr val="tx1"/>
              </a:solidFill>
            </a:endParaRPr>
          </a:p>
          <a:p>
            <a:pPr algn="ctr"/>
            <a:r>
              <a:rPr lang="ru-RU" sz="1000" dirty="0" smtClean="0">
                <a:solidFill>
                  <a:schemeClr val="tx1"/>
                </a:solidFill>
              </a:rPr>
              <a:t>В бухгалтерской (финансовой) отчетности субъекта учета раскрывается следующая информация</a:t>
            </a:r>
            <a:r>
              <a:rPr lang="ru-RU" dirty="0" smtClean="0"/>
              <a:t>:</a:t>
            </a:r>
          </a:p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9236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1149</TotalTime>
  <Words>1248</Words>
  <Application>Microsoft Office PowerPoint</Application>
  <PresentationFormat>Произвольный</PresentationFormat>
  <Paragraphs>83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евоывлд</dc:title>
  <dc:creator>Елизавета Арбатова</dc:creator>
  <cp:lastModifiedBy>obu14</cp:lastModifiedBy>
  <cp:revision>129</cp:revision>
  <dcterms:created xsi:type="dcterms:W3CDTF">2019-07-31T16:47:50Z</dcterms:created>
  <dcterms:modified xsi:type="dcterms:W3CDTF">2020-11-02T07:04:16Z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2019-03-19T00:00:00Z</vt:filetime>
  </property>
  <property fmtid="{D5CDD505-2E9C-101B-9397-08002B2CF9AE}" pid="3" name="Creator">
    <vt:lpwstr>Adobe Illustrator CC 22.1 (Windows)</vt:lpwstr>
  </property>
  <property fmtid="{D5CDD505-2E9C-101B-9397-08002B2CF9AE}" pid="4" name="LastSaved">
    <vt:filetime>2019-07-31T00:00:00Z</vt:filetime>
  </property>
</Properties>
</file>