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7" r:id="rId4"/>
    <p:sldId id="279" r:id="rId5"/>
    <p:sldId id="278" r:id="rId6"/>
    <p:sldId id="271" r:id="rId7"/>
    <p:sldId id="273" r:id="rId8"/>
    <p:sldId id="280" r:id="rId9"/>
    <p:sldId id="277" r:id="rId10"/>
    <p:sldId id="276" r:id="rId11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1437F"/>
    <a:srgbClr val="E6E6E6"/>
    <a:srgbClr val="DDDDDD"/>
    <a:srgbClr val="99CCFF"/>
    <a:srgbClr val="4978B1"/>
    <a:srgbClr val="FCFCFC"/>
    <a:srgbClr val="003B59"/>
    <a:srgbClr val="ECD6A5"/>
    <a:srgbClr val="C192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1" autoAdjust="0"/>
    <p:restoredTop sz="93913" autoAdjust="0"/>
  </p:normalViewPr>
  <p:slideViewPr>
    <p:cSldViewPr>
      <p:cViewPr>
        <p:scale>
          <a:sx n="226" d="100"/>
          <a:sy n="226" d="100"/>
        </p:scale>
        <p:origin x="-72" y="-72"/>
      </p:cViewPr>
      <p:guideLst>
        <p:guide orient="horz" pos="2880"/>
        <p:guide pos="2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1948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61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5162"/>
            <a:ext cx="373837" cy="2660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22808" y="543712"/>
            <a:ext cx="5082641" cy="2214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3011" y="1956145"/>
            <a:ext cx="113976" cy="15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4015" y="2217879"/>
            <a:ext cx="151968" cy="15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4015" y="2459864"/>
            <a:ext cx="151961" cy="152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33711" y="2790248"/>
            <a:ext cx="121265" cy="152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118256" y="2541852"/>
            <a:ext cx="152176" cy="145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18256" y="2286533"/>
            <a:ext cx="152176" cy="151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6166" y="556217"/>
            <a:ext cx="1509395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320451" y="700380"/>
            <a:ext cx="2058035" cy="2262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rgbClr val="161A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98206734-726E-46B9-B3CD-75FDA00F97BD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FAA6C436-0D4A-4340-A2B7-930FFE7E9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543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374" y="473938"/>
            <a:ext cx="3791051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290" y="746315"/>
            <a:ext cx="5189220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2500" y="302940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 г. Ульяновск , июль 2020 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700" y="2266518"/>
            <a:ext cx="32367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err="1" smtClean="0">
                <a:solidFill>
                  <a:srgbClr val="11437F"/>
                </a:solidFill>
              </a:rPr>
              <a:t>Жаднова</a:t>
            </a:r>
            <a:r>
              <a:rPr lang="ru-RU" sz="900" dirty="0" smtClean="0">
                <a:solidFill>
                  <a:srgbClr val="11437F"/>
                </a:solidFill>
              </a:rPr>
              <a:t> Валентина Ивановна</a:t>
            </a:r>
          </a:p>
          <a:p>
            <a:r>
              <a:rPr lang="ru-RU" sz="800" b="1" dirty="0" smtClean="0">
                <a:solidFill>
                  <a:srgbClr val="11437F"/>
                </a:solidFill>
              </a:rPr>
              <a:t>Старший казначей Отдела  бюджетного учета и отчетности по операциям бюджетов</a:t>
            </a:r>
            <a:endParaRPr lang="ru-RU" sz="800" b="1" dirty="0">
              <a:solidFill>
                <a:srgbClr val="11437F"/>
              </a:solidFill>
            </a:endParaRPr>
          </a:p>
        </p:txBody>
      </p:sp>
      <p:sp>
        <p:nvSpPr>
          <p:cNvPr id="16" name="object 2"/>
          <p:cNvSpPr/>
          <p:nvPr/>
        </p:nvSpPr>
        <p:spPr>
          <a:xfrm>
            <a:off x="1" y="2681267"/>
            <a:ext cx="2654299" cy="15652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258340" y="817974"/>
            <a:ext cx="4758160" cy="880652"/>
          </a:xfrm>
          <a:custGeom>
            <a:avLst/>
            <a:gdLst/>
            <a:ahLst/>
            <a:cxnLst/>
            <a:rect l="l" t="t" r="r" b="b"/>
            <a:pathLst>
              <a:path w="4416425" h="944880">
                <a:moveTo>
                  <a:pt x="4247391" y="0"/>
                </a:moveTo>
                <a:lnTo>
                  <a:pt x="66475" y="0"/>
                </a:lnTo>
                <a:lnTo>
                  <a:pt x="33856" y="128"/>
                </a:lnTo>
                <a:lnTo>
                  <a:pt x="7998" y="1031"/>
                </a:lnTo>
                <a:lnTo>
                  <a:pt x="0" y="1941"/>
                </a:lnTo>
                <a:lnTo>
                  <a:pt x="0" y="942688"/>
                </a:lnTo>
                <a:lnTo>
                  <a:pt x="7904" y="943592"/>
                </a:lnTo>
                <a:lnTo>
                  <a:pt x="33540" y="944496"/>
                </a:lnTo>
                <a:lnTo>
                  <a:pt x="65726" y="944626"/>
                </a:lnTo>
                <a:lnTo>
                  <a:pt x="4246642" y="944626"/>
                </a:lnTo>
                <a:lnTo>
                  <a:pt x="4305126" y="943592"/>
                </a:lnTo>
                <a:lnTo>
                  <a:pt x="4346350" y="936358"/>
                </a:lnTo>
                <a:lnTo>
                  <a:pt x="4383840" y="912479"/>
                </a:lnTo>
                <a:lnTo>
                  <a:pt x="4407729" y="874979"/>
                </a:lnTo>
                <a:lnTo>
                  <a:pt x="4414963" y="833855"/>
                </a:lnTo>
                <a:lnTo>
                  <a:pt x="4415997" y="776033"/>
                </a:lnTo>
                <a:lnTo>
                  <a:pt x="4415997" y="169341"/>
                </a:lnTo>
                <a:lnTo>
                  <a:pt x="4414963" y="110864"/>
                </a:lnTo>
                <a:lnTo>
                  <a:pt x="4407729" y="69646"/>
                </a:lnTo>
                <a:lnTo>
                  <a:pt x="4383840" y="32150"/>
                </a:lnTo>
                <a:lnTo>
                  <a:pt x="4346350" y="8255"/>
                </a:lnTo>
                <a:lnTo>
                  <a:pt x="4305219" y="1031"/>
                </a:lnTo>
                <a:lnTo>
                  <a:pt x="4247391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endParaRPr lang="ru-RU" sz="11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Представление отчетности по национальным проектам ф.0503738-НП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17" name="object 5"/>
          <p:cNvSpPr/>
          <p:nvPr/>
        </p:nvSpPr>
        <p:spPr>
          <a:xfrm>
            <a:off x="90065" y="59214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474" y="197667"/>
            <a:ext cx="25865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000" b="1" i="1" cap="all" spc="46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92100" y="1277932"/>
            <a:ext cx="3785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1437F"/>
                </a:solidFill>
                <a:latin typeface="+mj-lt"/>
                <a:cs typeface="Arial" panose="020B0604020202020204" pitchFamily="34" charset="0"/>
              </a:rPr>
              <a:t>Спасибо за внимание!</a:t>
            </a:r>
            <a:endParaRPr lang="ru-RU" sz="2000" dirty="0">
              <a:solidFill>
                <a:srgbClr val="1143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xmlns="" val="26352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9473907"/>
              </p:ext>
            </p:extLst>
          </p:nvPr>
        </p:nvGraphicFramePr>
        <p:xfrm>
          <a:off x="171008" y="447086"/>
          <a:ext cx="5369153" cy="306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9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970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 соответствии с приказом Министерства финансов Российской Федерации от 20.08.2019 № 131н «О внесении изменений в Инструкцию о порядке составления и представления годовой, квартальной и месячной отчетности об исполнении бюджетов бюджетной системы Российской Федерации, утвержденную приказом Министерства финансов Российской Федерации от 28.12. 2010 № 191н», в целях раскрытия информации о ходе реализации национальных проектов, территориальные Органы Федерального казначейства (далее – ТОФК) осуществляют проверку формы  0503738-НП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представленную финансовыми органами субъектов Российской Федерации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органами управления государственными внебюджетными фондами Российской Федерации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в подсистему учета и отчетности государственной интегрированной информационной системы управления государственными финансами «Электронный бюджет» (далее – </a:t>
                      </a:r>
                      <a:r>
                        <a:rPr lang="ru-RU" sz="8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ПУиО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ГИИС «Электронный бюджет»).</a:t>
                      </a:r>
                    </a:p>
                    <a:p>
                      <a:pPr marL="0" marR="0" indent="180975" algn="just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8642">
                <a:tc>
                  <a:txBody>
                    <a:bodyPr/>
                    <a:lstStyle/>
                    <a:p>
                      <a:pPr marL="457200" indent="169863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1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26086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H="1" flipV="1">
            <a:off x="3160334" y="-1"/>
            <a:ext cx="2589551" cy="39734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ru-RU" sz="7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9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Представление Отчетности                                           по </a:t>
            </a:r>
            <a:r>
              <a:rPr lang="ru-RU" altLang="ru-RU" sz="9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национальным </a:t>
            </a:r>
            <a:r>
              <a:rPr lang="ru-RU" altLang="ru-RU" sz="9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проектам</a:t>
            </a:r>
            <a:endParaRPr lang="ru-RU" altLang="ru-RU" sz="9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0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7906273"/>
              </p:ext>
            </p:extLst>
          </p:nvPr>
        </p:nvGraphicFramePr>
        <p:xfrm>
          <a:off x="382473" y="479425"/>
          <a:ext cx="5000853" cy="2570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5870">
                <a:tc>
                  <a:txBody>
                    <a:bodyPr/>
                    <a:lstStyle/>
                    <a:p>
                      <a:pPr marL="0" indent="0" algn="ctr" defTabSz="179388"/>
                      <a:r>
                        <a:rPr lang="ru-RU" altLang="ru-RU" sz="900" b="1" dirty="0" smtClean="0">
                          <a:solidFill>
                            <a:srgbClr val="00B050"/>
                          </a:solidFill>
                        </a:rPr>
                        <a:t>АУБУ,</a:t>
                      </a:r>
                      <a:r>
                        <a:rPr lang="ru-RU" altLang="ru-RU" sz="800" b="1" dirty="0" smtClean="0">
                          <a:solidFill>
                            <a:srgbClr val="00B050"/>
                          </a:solidFill>
                        </a:rPr>
                        <a:t>  </a:t>
                      </a:r>
                      <a:r>
                        <a:rPr lang="ru-RU" altLang="ru-RU" sz="900" b="1" dirty="0" smtClean="0">
                          <a:solidFill>
                            <a:srgbClr val="00B050"/>
                          </a:solidFill>
                        </a:rPr>
                        <a:t>ФО, ГВБФ, ГРБС ФБ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fontAlgn="base"/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4765">
                <a:tc>
                  <a:txBody>
                    <a:bodyPr/>
                    <a:lstStyle/>
                    <a:p>
                      <a:pPr marL="0" indent="0" algn="ctr" defTabSz="179388"/>
                      <a:r>
                        <a:rPr lang="ru-RU" altLang="ru-RU" sz="800" b="1" dirty="0" smtClean="0">
                          <a:solidFill>
                            <a:srgbClr val="FF0000"/>
                          </a:solidFill>
                        </a:rPr>
                        <a:t>            ФО, ГВБФ</a:t>
                      </a:r>
                      <a:endParaRPr lang="ru-RU" altLang="ru-RU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21300" y="2998629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2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flipH="1">
            <a:off x="673100" y="708025"/>
            <a:ext cx="4648200" cy="1371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Отчет </a:t>
            </a:r>
            <a:r>
              <a:rPr lang="ru-RU" sz="800" dirty="0" smtClean="0">
                <a:solidFill>
                  <a:schemeClr val="tx1"/>
                </a:solidFill>
              </a:rPr>
              <a:t>об </a:t>
            </a:r>
            <a:r>
              <a:rPr lang="ru-RU" sz="800" dirty="0">
                <a:solidFill>
                  <a:schemeClr val="tx1"/>
                </a:solidFill>
              </a:rPr>
              <a:t>обязательствах </a:t>
            </a:r>
            <a:r>
              <a:rPr lang="ru-RU" sz="800" dirty="0" smtClean="0">
                <a:solidFill>
                  <a:schemeClr val="tx1"/>
                </a:solidFill>
              </a:rPr>
              <a:t>учреждения, содержащий данные о принятии и исполнении учреждением обязательств в ходе реализации национальных проектов (программ), комплексного плана модернизации и расширения магистральной инфраструктуры (региональных проектов в составе национальных проектов) </a:t>
            </a:r>
          </a:p>
          <a:p>
            <a:pPr algn="ctr">
              <a:defRPr/>
            </a:pPr>
            <a:endParaRPr lang="ru-RU" sz="9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Отчет </a:t>
            </a: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(ф. </a:t>
            </a:r>
            <a:r>
              <a:rPr lang="ru-RU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0503738-НП</a:t>
            </a: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algn="ctr"/>
            <a:endParaRPr lang="ru-RU" sz="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3457" y="2232025"/>
            <a:ext cx="43354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900" b="1" dirty="0" smtClean="0">
                <a:solidFill>
                  <a:srgbClr val="FF0000"/>
                </a:solidFill>
              </a:rPr>
              <a:t>Периодичность </a:t>
            </a:r>
            <a:r>
              <a:rPr lang="ru-RU" altLang="ru-RU" sz="900" b="1" dirty="0">
                <a:solidFill>
                  <a:srgbClr val="FF0000"/>
                </a:solidFill>
              </a:rPr>
              <a:t>представления </a:t>
            </a:r>
            <a:r>
              <a:rPr lang="ru-RU" altLang="ru-RU" sz="900" b="1" dirty="0" smtClean="0">
                <a:solidFill>
                  <a:srgbClr val="FF0000"/>
                </a:solidFill>
              </a:rPr>
              <a:t>– ежемесячно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3187700" y="1"/>
            <a:ext cx="2578100" cy="39734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9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Периодичность представления </a:t>
            </a:r>
            <a:r>
              <a:rPr lang="ru-RU" altLang="ru-RU" sz="9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Отчетности </a:t>
            </a:r>
            <a:r>
              <a:rPr lang="ru-RU" altLang="ru-RU" sz="9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                                         по </a:t>
            </a:r>
            <a:r>
              <a:rPr lang="ru-RU" altLang="ru-RU" sz="9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национальным </a:t>
            </a:r>
            <a:r>
              <a:rPr lang="ru-RU" altLang="ru-RU" sz="9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проектам ф.0503738-НП</a:t>
            </a:r>
            <a:endParaRPr lang="ru-RU" altLang="ru-RU" sz="9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2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250" y="98425"/>
            <a:ext cx="27114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 smtClean="0">
                <a:solidFill>
                  <a:schemeClr val="accent1">
                    <a:lumMod val="75000"/>
                  </a:schemeClr>
                </a:solidFill>
                <a:latin typeface="Arial (Заголовки)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38372" y="1317625"/>
            <a:ext cx="1143001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 smtClean="0">
                <a:solidFill>
                  <a:srgbClr val="335CA7"/>
                </a:solidFill>
              </a:rPr>
              <a:t>ф. 0503738-НП</a:t>
            </a:r>
            <a:endParaRPr lang="ru-RU" sz="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9700" y="1203325"/>
            <a:ext cx="1143000" cy="1143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 smtClean="0"/>
              <a:t>АУБУ, ФО</a:t>
            </a:r>
            <a:r>
              <a:rPr lang="ru-RU" sz="800" b="1" dirty="0"/>
              <a:t>, ГВБФ, </a:t>
            </a:r>
            <a:r>
              <a:rPr lang="ru-RU" sz="800" b="1" dirty="0" smtClean="0"/>
              <a:t>ГРБС БФ</a:t>
            </a:r>
            <a:endParaRPr lang="ru-RU" sz="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43396" y="1241425"/>
            <a:ext cx="1282704" cy="1066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/>
              <a:t>ТОФК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358901" y="1622425"/>
            <a:ext cx="838199" cy="266699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</a:rPr>
              <a:t>ПРЕДСТАВЛЕНИЕ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3422647" y="1639389"/>
            <a:ext cx="838202" cy="249735"/>
          </a:xfrm>
          <a:prstGeom prst="leftArrow">
            <a:avLst>
              <a:gd name="adj1" fmla="val 50000"/>
              <a:gd name="adj2" fmla="val 45804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</a:rPr>
              <a:t>ПРОВЕРКА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0100" y="860425"/>
            <a:ext cx="838201" cy="3048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 smtClean="0">
                <a:solidFill>
                  <a:srgbClr val="FF0000"/>
                </a:solidFill>
              </a:rPr>
              <a:t>4 </a:t>
            </a:r>
            <a:r>
              <a:rPr lang="ru-RU" sz="800" b="1" dirty="0">
                <a:solidFill>
                  <a:srgbClr val="FF0000"/>
                </a:solidFill>
              </a:rPr>
              <a:t>рабочих </a:t>
            </a:r>
            <a:r>
              <a:rPr lang="ru-RU" sz="800" b="1" dirty="0" smtClean="0">
                <a:solidFill>
                  <a:srgbClr val="FF0000"/>
                </a:solidFill>
              </a:rPr>
              <a:t>дня</a:t>
            </a:r>
            <a:endParaRPr lang="ru-RU" sz="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8900" y="860425"/>
            <a:ext cx="838198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 smtClean="0">
                <a:solidFill>
                  <a:srgbClr val="FF0000"/>
                </a:solidFill>
              </a:rPr>
              <a:t>28 число месяца</a:t>
            </a:r>
            <a:r>
              <a:rPr lang="en-US" sz="800" b="1" dirty="0" smtClean="0">
                <a:solidFill>
                  <a:srgbClr val="FF0000"/>
                </a:solidFill>
              </a:rPr>
              <a:t> </a:t>
            </a:r>
            <a:endParaRPr lang="ru-RU" sz="800" dirty="0">
              <a:solidFill>
                <a:srgbClr val="FF0000"/>
              </a:solidFill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2BB325-9EF7-4358-8C6B-0C8F01B30439}" type="slidenum">
              <a:rPr lang="ru-RU" altLang="ru-RU" sz="800" smtClean="0"/>
              <a:pPr/>
              <a:t>4</a:t>
            </a:fld>
            <a:endParaRPr lang="ru-RU" altLang="ru-RU" sz="80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3</a:t>
            </a:r>
            <a:endParaRPr lang="ru-RU" sz="1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0800000" flipH="1" flipV="1">
            <a:off x="3263901" y="53333"/>
            <a:ext cx="2501900" cy="33292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9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Сроки, порядок представления и проверки отчета ф.053738-НП</a:t>
            </a:r>
            <a:endParaRPr lang="ru-RU" sz="9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900" y="98425"/>
            <a:ext cx="37274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292100" y="479426"/>
            <a:ext cx="527541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altLang="ru-RU" sz="800" b="1" dirty="0">
              <a:latin typeface="+mj-lt"/>
              <a:cs typeface="Times New Roman" pitchFamily="18" charset="0"/>
            </a:endParaRPr>
          </a:p>
        </p:txBody>
      </p:sp>
      <p:sp>
        <p:nvSpPr>
          <p:cNvPr id="2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7010249" y="6356350"/>
            <a:ext cx="4343551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3654561-5B82-4CCA-BBFA-DC622F9277EE}" type="slidenum">
              <a:rPr lang="ru-RU" altLang="ru-RU" sz="800" smtClean="0"/>
              <a:pPr/>
              <a:t>5</a:t>
            </a:fld>
            <a:endParaRPr lang="ru-RU" altLang="ru-RU" sz="800" smtClean="0"/>
          </a:p>
        </p:txBody>
      </p:sp>
      <p:sp>
        <p:nvSpPr>
          <p:cNvPr id="28" name="TextBox 27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4</a:t>
            </a:r>
            <a:endParaRPr lang="ru-RU" sz="10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 rot="10800000" flipH="1" flipV="1">
            <a:off x="3141340" y="17042"/>
            <a:ext cx="2578100" cy="39734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sz="800" dirty="0" smtClean="0">
              <a:solidFill>
                <a:schemeClr val="tx2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9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Особенность проверки отчетности ф.0503738-НП</a:t>
            </a:r>
          </a:p>
          <a:p>
            <a:pPr algn="ctr"/>
            <a:endParaRPr lang="ru-RU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1" y="479425"/>
            <a:ext cx="533399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214" y="2384425"/>
            <a:ext cx="5334783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 Специалист Отдела ОБУ и О  ТОФК (далее –специалист ТОФК) проверяет контрольные соотношения </a:t>
            </a:r>
            <a:r>
              <a:rPr lang="ru-RU" sz="800" dirty="0"/>
              <a:t>согласно </a:t>
            </a:r>
            <a:r>
              <a:rPr lang="ru-RU" sz="800" dirty="0" smtClean="0"/>
              <a:t>письма </a:t>
            </a:r>
            <a:r>
              <a:rPr lang="ru-RU" sz="800" dirty="0"/>
              <a:t>Федерального Казначейства 07.02.2020 № </a:t>
            </a:r>
            <a:r>
              <a:rPr lang="ru-RU" sz="800" dirty="0" smtClean="0"/>
              <a:t>07-04-05/02-2373 и </a:t>
            </a:r>
            <a:r>
              <a:rPr lang="ru-RU" sz="800" dirty="0"/>
              <a:t>приложения 1 к письму </a:t>
            </a:r>
            <a:r>
              <a:rPr lang="ru-RU" sz="800" dirty="0" smtClean="0"/>
              <a:t>Федерального </a:t>
            </a:r>
            <a:r>
              <a:rPr lang="ru-RU" sz="800" dirty="0"/>
              <a:t>Казначейства 07.02.2020 № </a:t>
            </a:r>
            <a:r>
              <a:rPr lang="ru-RU" sz="800" dirty="0" smtClean="0"/>
              <a:t>07-04-05/02-2373.</a:t>
            </a:r>
            <a:endParaRPr lang="ru-RU" sz="800" dirty="0"/>
          </a:p>
          <a:p>
            <a:pPr algn="ctr"/>
            <a:endParaRPr lang="ru-RU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6564065"/>
              </p:ext>
            </p:extLst>
          </p:nvPr>
        </p:nvGraphicFramePr>
        <p:xfrm>
          <a:off x="12345" y="397346"/>
          <a:ext cx="5765800" cy="2849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6760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endParaRPr lang="ru-RU" altLang="ru-RU" sz="800" b="0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Четвертый разряд кода целевой статьи (00 0 X0 00000), отражающий расходы на национальный проект (программу), 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Комплексный план, соответствует буквенному значению: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национальный проект "Культура";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национальная программа "Цифровая экономика Российской Федерации";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национальный проект "Образование";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национальный проект "Жилье и городская среда";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национальный проект "Экология";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национальный проект "Малое и среднее предпринимательство и поддержка индивидуальной    предпринимательской инициативы";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национальный проект "Производительность труда и поддержка занятости";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национальный проект "Здравоохранение";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национальный проект "Демография";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национальный проект "Безопасные и качественные автомобильные дороги";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национальный проект "Наука";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национальный проект "Международная кооперация и экспорт";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ru-RU" altLang="ru-RU" sz="800" b="0" dirty="0" smtClean="0">
                          <a:solidFill>
                            <a:srgbClr val="C00000"/>
                          </a:solidFill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altLang="ru-RU" sz="800" b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- Комплексный план модернизации и расширения магистральной инфраструктуры.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474">
                <a:tc>
                  <a:txBody>
                    <a:bodyPr/>
                    <a:lstStyle/>
                    <a:p>
                      <a:pPr algn="l"/>
                      <a:endParaRPr lang="ru-RU" altLang="ru-RU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5</a:t>
            </a:r>
            <a:endParaRPr lang="ru-RU" sz="1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187700" y="1"/>
            <a:ext cx="2578100" cy="39734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9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Целевые статьи расходов по национальным проектам</a:t>
            </a:r>
            <a:endParaRPr lang="ru-RU" altLang="ru-RU" sz="9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8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1295393"/>
              </p:ext>
            </p:extLst>
          </p:nvPr>
        </p:nvGraphicFramePr>
        <p:xfrm>
          <a:off x="0" y="327025"/>
          <a:ext cx="5638800" cy="575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6168">
                <a:tc>
                  <a:txBody>
                    <a:bodyPr/>
                    <a:lstStyle/>
                    <a:p>
                      <a:pPr marL="0" marR="0" lvl="0" indent="0" algn="just" defTabSz="91440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Специалист ТОФК после прохождения контролей переводит отчет (отчеты) на статус «Принят» / «Принят условно» или, в случае необходимости корректировки отчета, «Отменен». </a:t>
                      </a:r>
                      <a:endParaRPr lang="ru-RU" sz="700" b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>
                        <a:lnSpc>
                          <a:spcPct val="150000"/>
                        </a:lnSpc>
                      </a:pPr>
                      <a:endParaRPr lang="ru-RU" sz="5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6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16986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187700" y="1"/>
            <a:ext cx="2578100" cy="39734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rgbClr val="11437F"/>
                </a:solidFill>
              </a:rPr>
              <a:t>Принятие ТОФК отчетов </a:t>
            </a:r>
            <a:r>
              <a:rPr lang="ru-RU" sz="900" dirty="0" smtClean="0">
                <a:solidFill>
                  <a:srgbClr val="11437F"/>
                </a:solidFill>
              </a:rPr>
              <a:t>ф.0503738-НП                               </a:t>
            </a:r>
            <a:r>
              <a:rPr lang="ru-RU" sz="900" dirty="0">
                <a:solidFill>
                  <a:srgbClr val="11437F"/>
                </a:solidFill>
              </a:rPr>
              <a:t>в </a:t>
            </a:r>
            <a:r>
              <a:rPr lang="ru-RU" sz="900" dirty="0" err="1">
                <a:solidFill>
                  <a:srgbClr val="11437F"/>
                </a:solidFill>
              </a:rPr>
              <a:t>ПУиО</a:t>
            </a:r>
            <a:r>
              <a:rPr lang="ru-RU" sz="900" dirty="0">
                <a:solidFill>
                  <a:srgbClr val="11437F"/>
                </a:solidFill>
              </a:rPr>
              <a:t> ГИИС "Электронный бюджет </a:t>
            </a:r>
          </a:p>
          <a:p>
            <a:pPr algn="ctr"/>
            <a:endParaRPr lang="ru-RU" altLang="ru-RU" sz="9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708025"/>
            <a:ext cx="546413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04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0700" y="98425"/>
            <a:ext cx="5105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900" y="555626"/>
            <a:ext cx="525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smtClean="0"/>
              <a:t>      </a:t>
            </a:r>
          </a:p>
          <a:p>
            <a:pPr algn="just"/>
            <a:r>
              <a:rPr lang="ru-RU" sz="800" dirty="0" smtClean="0"/>
              <a:t>       По результатам анализа протоколов контролей, сформированных в </a:t>
            </a:r>
            <a:r>
              <a:rPr lang="ru-RU" sz="800" dirty="0" err="1" smtClean="0"/>
              <a:t>ПУиО</a:t>
            </a:r>
            <a:r>
              <a:rPr lang="ru-RU" sz="800" dirty="0" smtClean="0"/>
              <a:t> ГИИС «Электронный бюджет», в случае принятия решения о необходимости корректировки отчетности, специалист  ТОФК осуществляет отмену представленного отчета и координацию процесса его замены финансовым органом субъекта Российской Федерации в срок до четырех календарных дней с момента его фактического представления в </a:t>
            </a:r>
            <a:r>
              <a:rPr lang="ru-RU" sz="800" dirty="0" err="1" smtClean="0"/>
              <a:t>ПУиО</a:t>
            </a:r>
            <a:r>
              <a:rPr lang="ru-RU" sz="800" dirty="0" smtClean="0"/>
              <a:t> ГИИС «Электронный бюджет».</a:t>
            </a:r>
          </a:p>
          <a:p>
            <a:endParaRPr lang="en-US" sz="800" dirty="0" smtClean="0"/>
          </a:p>
          <a:p>
            <a:pPr algn="just"/>
            <a:r>
              <a:rPr lang="ru-RU" sz="800" dirty="0" smtClean="0"/>
              <a:t>       После принятия всех Отчетов ф. 0503738-НП специалист ТОФК извещает Отдел консолидированной, бюджетной и бухгалтерской  отчетности МОУ ФК о принятии всех отчетов финансового органа субъекта Российской Федерации. Далее, в случае необходимости замены принятого отчета, ТОФК согласовывает с Отделом консолидированной, бюджетной и бухгалтерской отчетности МОУ ФК возможность его замены.</a:t>
            </a:r>
            <a:endParaRPr lang="ru-RU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7</a:t>
            </a:r>
            <a:endParaRPr lang="ru-RU" sz="1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H="1" flipV="1">
            <a:off x="3187700" y="1"/>
            <a:ext cx="2578100" cy="39734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протоколов  контролей ф.050373</a:t>
            </a:r>
            <a:r>
              <a:rPr lang="en-US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800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-НП </a:t>
            </a:r>
            <a:endParaRPr lang="ru-RU" sz="8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2100" y="497047"/>
            <a:ext cx="510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643063"/>
            <a:r>
              <a:rPr lang="ru-RU" sz="800" b="1" dirty="0" smtClean="0"/>
              <a:t>                  Нормативно-правовые акты , регламентирующие </a:t>
            </a:r>
            <a:r>
              <a:rPr lang="ru-RU" sz="800" b="1" dirty="0"/>
              <a:t>проверку </a:t>
            </a:r>
            <a:r>
              <a:rPr lang="ru-RU" sz="800" b="1" dirty="0" smtClean="0"/>
              <a:t>формы</a:t>
            </a:r>
            <a:r>
              <a:rPr lang="ru-RU" sz="800" b="1" dirty="0"/>
              <a:t> </a:t>
            </a:r>
            <a:r>
              <a:rPr lang="ru-RU" sz="800" b="1" dirty="0" smtClean="0"/>
              <a:t>0503128-НП:</a:t>
            </a:r>
          </a:p>
          <a:p>
            <a:pPr algn="ctr" defTabSz="1165225"/>
            <a:endParaRPr lang="ru-RU" sz="800" dirty="0" smtClean="0"/>
          </a:p>
          <a:p>
            <a:pPr marL="228600" indent="-228600" defTabSz="1165225">
              <a:buAutoNum type="arabicPeriod"/>
            </a:pPr>
            <a:r>
              <a:rPr lang="ru-RU" sz="800" dirty="0" smtClean="0"/>
              <a:t>Приказ МФ </a:t>
            </a:r>
            <a:r>
              <a:rPr lang="ru-RU" sz="800" dirty="0"/>
              <a:t>Российской Федерации от 20.08.2019 № 131н «О внесении изменений в Инструкцию о порядке составления и представления годовой, квартальной и месячной отчетности об исполнении бюджетов бюджетной системы Российской Федерации, утвержденную приказом Министерства финансов Российской Федерации от 28.12. 2010 № 191н»</a:t>
            </a:r>
            <a:endParaRPr lang="ru-RU" sz="800" dirty="0" smtClean="0"/>
          </a:p>
          <a:p>
            <a:pPr marL="228600" indent="-228600" defTabSz="1165225">
              <a:buAutoNum type="arabicPeriod"/>
            </a:pPr>
            <a:endParaRPr lang="ru-RU" sz="800" dirty="0"/>
          </a:p>
          <a:p>
            <a:pPr marL="228600" indent="-228600" defTabSz="1165225">
              <a:buAutoNum type="arabicPeriod"/>
            </a:pPr>
            <a:r>
              <a:rPr lang="ru-RU" sz="800" dirty="0" smtClean="0"/>
              <a:t>Письмо Федерального Казначейства 09.09.2019 № 07-04-05/02-19361</a:t>
            </a:r>
          </a:p>
          <a:p>
            <a:r>
              <a:rPr lang="ru-RU" sz="800" dirty="0" smtClean="0"/>
              <a:t>        Приложение </a:t>
            </a:r>
            <a:r>
              <a:rPr lang="ru-RU" sz="800" dirty="0"/>
              <a:t>№ </a:t>
            </a:r>
            <a:r>
              <a:rPr lang="ru-RU" sz="800" dirty="0" smtClean="0"/>
              <a:t>1 к </a:t>
            </a:r>
            <a:r>
              <a:rPr lang="ru-RU" sz="800" dirty="0"/>
              <a:t>письму Федерального казначейства 09.09.2019 № 07-04-05/02-19361 </a:t>
            </a:r>
            <a:endParaRPr lang="ru-RU" sz="800" dirty="0" smtClean="0"/>
          </a:p>
          <a:p>
            <a:r>
              <a:rPr lang="ru-RU" sz="800" dirty="0"/>
              <a:t> </a:t>
            </a:r>
            <a:r>
              <a:rPr lang="ru-RU" sz="800" dirty="0" smtClean="0"/>
              <a:t>       Приложение </a:t>
            </a:r>
            <a:r>
              <a:rPr lang="ru-RU" sz="800" dirty="0"/>
              <a:t>№ </a:t>
            </a:r>
            <a:r>
              <a:rPr lang="ru-RU" sz="800" dirty="0" smtClean="0"/>
              <a:t>2 </a:t>
            </a:r>
            <a:r>
              <a:rPr lang="ru-RU" sz="800" dirty="0"/>
              <a:t>к письму Федерального казначейства 09.09.2019 № 07-04-05/02-19361 </a:t>
            </a:r>
          </a:p>
          <a:p>
            <a:endParaRPr lang="ru-RU" sz="800" dirty="0" smtClean="0"/>
          </a:p>
          <a:p>
            <a:r>
              <a:rPr lang="ru-RU" sz="800" dirty="0" smtClean="0"/>
              <a:t> 3.    Письмо </a:t>
            </a:r>
            <a:r>
              <a:rPr lang="ru-RU" sz="800" dirty="0"/>
              <a:t>Федерального Казначейства </a:t>
            </a:r>
            <a:r>
              <a:rPr lang="ru-RU" sz="800" dirty="0" smtClean="0"/>
              <a:t>07.02.2020 </a:t>
            </a:r>
            <a:r>
              <a:rPr lang="ru-RU" sz="800" dirty="0"/>
              <a:t>№ </a:t>
            </a:r>
            <a:r>
              <a:rPr lang="ru-RU" sz="800" dirty="0" smtClean="0"/>
              <a:t>07-04-05/02-2373</a:t>
            </a:r>
            <a:endParaRPr lang="ru-RU" sz="800" dirty="0"/>
          </a:p>
          <a:p>
            <a:pPr defTabSz="1165225"/>
            <a:endParaRPr lang="ru-RU" sz="800" dirty="0" smtClean="0"/>
          </a:p>
          <a:p>
            <a:pPr defTabSz="1165225"/>
            <a:endParaRPr lang="ru-RU" sz="800" dirty="0"/>
          </a:p>
          <a:p>
            <a:pPr defTabSz="1165225"/>
            <a:endParaRPr lang="ru-RU" sz="800" dirty="0" smtClean="0"/>
          </a:p>
          <a:p>
            <a:pPr defTabSz="1165225"/>
            <a:r>
              <a:rPr lang="ru-RU" sz="800" dirty="0" smtClean="0"/>
              <a:t> </a:t>
            </a:r>
            <a:endParaRPr lang="ru-RU" sz="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9</a:t>
            </a:r>
            <a:endParaRPr lang="ru-RU" sz="1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187700" y="2"/>
            <a:ext cx="2578100" cy="39734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>
                <a:solidFill>
                  <a:srgbClr val="11437F"/>
                </a:solidFill>
              </a:rPr>
              <a:t>Нормативно-правовые акты , регламентирующие представление и проверку отчета (ф. </a:t>
            </a:r>
            <a:r>
              <a:rPr lang="ru-RU" sz="700" dirty="0" smtClean="0">
                <a:solidFill>
                  <a:srgbClr val="11437F"/>
                </a:solidFill>
              </a:rPr>
              <a:t>0503738-НП</a:t>
            </a:r>
            <a:r>
              <a:rPr lang="ru-RU" sz="700" dirty="0">
                <a:solidFill>
                  <a:srgbClr val="11437F"/>
                </a:solidFill>
              </a:rPr>
              <a:t>)</a:t>
            </a:r>
          </a:p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8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1852</TotalTime>
  <Words>626</Words>
  <Application>Microsoft Office PowerPoint</Application>
  <PresentationFormat>Произвольный</PresentationFormat>
  <Paragraphs>93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obu14</cp:lastModifiedBy>
  <cp:revision>204</cp:revision>
  <dcterms:created xsi:type="dcterms:W3CDTF">2019-07-31T16:47:50Z</dcterms:created>
  <dcterms:modified xsi:type="dcterms:W3CDTF">2020-08-12T08:21:30Z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