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2" r:id="rId11"/>
    <p:sldId id="271" r:id="rId12"/>
  </p:sldIdLst>
  <p:sldSz cx="5765800" cy="3244850"/>
  <p:notesSz cx="5765800" cy="324485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33"/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2630" autoAdjust="0"/>
  </p:normalViewPr>
  <p:slideViewPr>
    <p:cSldViewPr>
      <p:cViewPr varScale="1">
        <p:scale>
          <a:sx n="179" d="100"/>
          <a:sy n="179" d="100"/>
        </p:scale>
        <p:origin x="-864" y="-84"/>
      </p:cViewPr>
      <p:guideLst>
        <p:guide orient="horz" pos="2880"/>
        <p:guide pos="215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60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34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72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1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9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4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6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0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76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9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18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6734-726E-46B9-B3CD-75FDA00F97BD}" type="datetime1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0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4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0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0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ноябрь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43" y="2266518"/>
            <a:ext cx="43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sz="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Куряева</a:t>
            </a:r>
            <a:r>
              <a:rPr lang="ru-RU" alt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Елена Петровна</a:t>
            </a:r>
          </a:p>
          <a:p>
            <a:pPr>
              <a:defRPr/>
            </a:pPr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Старший казначей Отдела  бюджетного учета  и отчетности  по операциям бюджетов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9700" y="917970"/>
            <a:ext cx="5250626" cy="551083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Федеральный стандарт бухгалтерского учета «Выплаты персоналу»</a:t>
            </a: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8949358"/>
              </p:ext>
            </p:extLst>
          </p:nvPr>
        </p:nvGraphicFramePr>
        <p:xfrm>
          <a:off x="0" y="427993"/>
          <a:ext cx="57658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Прекращение признания (выбытие с бухгалтерского учета)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объектов учета выплат персоналу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lvl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53333"/>
            <a:ext cx="2589551" cy="344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Прекращение признания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объектов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</a:rPr>
              <a:t>учета выплат персоналу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fontAlgn="base"/>
            <a:endParaRPr lang="ru-RU" sz="8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65929" y="1165225"/>
            <a:ext cx="1678771" cy="1951909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признания (выбытие с балансового учета и (или) прекращение отражения в бухгалтерской (финансовой) отчетности) объектов учета текущих выплат персоналу осуществляется по мере их исполнения (прекращения обязательства</a:t>
            </a:r>
            <a:r>
              <a:rPr lang="ru-RU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2192020" y="1202690"/>
            <a:ext cx="1524000" cy="1914445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признания (выбытие с балансового учета и (или) прекращение отражения в бухгалтерской (финансовой) отчетности) объектов учета отложенных выплат персоналу осуществляется по мере признания объектов учета текущих выплат персоналу за счет сумм ранее признанного резерва предстоящих расходов по выплатам персоналу</a:t>
            </a:r>
          </a:p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3873500" y="1183957"/>
            <a:ext cx="1580469" cy="1951910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избыточности суммы признанного резерва предстоящих расходов по выплатам персоналу (отложенных выплат персоналу) размер резерва корректируется (уменьшается) с отнесением на расходы текущего отчетного периода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10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10139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8757366"/>
              </p:ext>
            </p:extLst>
          </p:nvPr>
        </p:nvGraphicFramePr>
        <p:xfrm>
          <a:off x="215900" y="427993"/>
          <a:ext cx="54102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Раскрытие информации об объектах учета выплат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персоналу (результатах операций с ними) в бухгалтерской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(финансовой) отчетности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 годовой бухгалтерской (финансовой) отчетности субъекта учета раскрывается следующая информация: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а) сумма задолженности по текущим выплатам персоналу на начало и конец отчетного периода;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б) сумма резерва предстоящих расходов по выплатам персоналу (отложенных выплат персоналу) на начало и конец отчетного периода по каждому виду обязанностей по выплатам персоналу;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в) сумма корректировок (увеличений, уменьшений) величины резерва предстоящих расходов по выплатам персоналу (отложенных выплат персоналу) по каждому виду отложенных выплат персоналу в структуре оснований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г) признание объектов учета отложенных выплат персоналу;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признание объектов учета текущих выплат персоналу за счет сумм ранее признанного резерва предстоящих расходов по выплатам персоналу;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д) корректировка резерва предстоящих расходов по выплатам персоналу в части избыточно начисленных сумм.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Дополнительно в составе бюджетной информации субъекта учета раскрывается информация о пенсионных и иных аналогичных выплатах на плановый период.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Представление сопоставимой сравнительной информации за предыдущие отчетные периоды по отложенным выплатам персоналу в части пенсионных и иных аналогичных выплат в бухгалтерской (финансовой) отчетности при первом применении Стандарта не осуществляется.</a:t>
                      </a:r>
                    </a:p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53333"/>
            <a:ext cx="2589551" cy="3440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об объектах учета 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 персоналу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7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2064812"/>
              </p:ext>
            </p:extLst>
          </p:nvPr>
        </p:nvGraphicFramePr>
        <p:xfrm>
          <a:off x="0" y="427993"/>
          <a:ext cx="5765800" cy="284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66032">
                <a:tc>
                  <a:txBody>
                    <a:bodyPr/>
                    <a:lstStyle/>
                    <a:p>
                      <a:pPr indent="34290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alt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2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Нормативно-правовой акт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6900" y="569351"/>
            <a:ext cx="4708486" cy="844087"/>
          </a:xfrm>
          <a:prstGeom prst="round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</a:rPr>
              <a:t>Приказом  </a:t>
            </a:r>
            <a:r>
              <a:rPr lang="ru-RU" sz="900" dirty="0" smtClean="0">
                <a:solidFill>
                  <a:schemeClr val="bg1"/>
                </a:solidFill>
              </a:rPr>
              <a:t>Министерства финансов Российской Федерации от 15.11.2019г. № 184 </a:t>
            </a:r>
            <a:r>
              <a:rPr lang="ru-RU" sz="900" dirty="0">
                <a:solidFill>
                  <a:schemeClr val="bg1"/>
                </a:solidFill>
              </a:rPr>
              <a:t>утвержден </a:t>
            </a:r>
            <a:r>
              <a:rPr lang="ru-RU" sz="900" dirty="0"/>
              <a:t>федеральный стандарт </a:t>
            </a:r>
            <a:r>
              <a:rPr lang="ru-RU" sz="900" dirty="0" smtClean="0"/>
              <a:t>бухгалтерского </a:t>
            </a:r>
            <a:r>
              <a:rPr lang="ru-RU" sz="900" dirty="0"/>
              <a:t>учета </a:t>
            </a:r>
            <a:r>
              <a:rPr lang="ru-RU" sz="900" dirty="0" smtClean="0"/>
              <a:t>государственных финансов «Выплаты персоналу».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bg1"/>
                </a:solidFill>
              </a:rPr>
              <a:t>Государственными </a:t>
            </a:r>
            <a:r>
              <a:rPr lang="ru-RU" sz="900" dirty="0">
                <a:solidFill>
                  <a:schemeClr val="bg1"/>
                </a:solidFill>
              </a:rPr>
              <a:t>(муниципальными) бюджетными и автономными учреждениями </a:t>
            </a:r>
            <a:r>
              <a:rPr lang="ru-RU" sz="900" dirty="0" smtClean="0">
                <a:solidFill>
                  <a:schemeClr val="bg1"/>
                </a:solidFill>
              </a:rPr>
              <a:t> он  применяется  при</a:t>
            </a:r>
            <a:r>
              <a:rPr lang="ru-RU" sz="900" dirty="0">
                <a:solidFill>
                  <a:schemeClr val="bg1"/>
                </a:solidFill>
              </a:rPr>
              <a:t>:  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137219" y="1413438"/>
            <a:ext cx="165996" cy="5334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140" y="1983736"/>
            <a:ext cx="2001520" cy="5649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Ведении  </a:t>
            </a:r>
            <a:r>
              <a:rPr lang="ru-RU" sz="800" dirty="0">
                <a:solidFill>
                  <a:schemeClr val="bg1"/>
                </a:solidFill>
                <a:latin typeface="+mj-lt"/>
              </a:rPr>
              <a:t>бюджетного , бухгалтерского </a:t>
            </a:r>
            <a:r>
              <a:rPr lang="ru-RU" sz="800" dirty="0">
                <a:solidFill>
                  <a:schemeClr val="bg1"/>
                </a:solidFill>
              </a:rPr>
              <a:t>учета 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3900" y="1983735"/>
            <a:ext cx="1905000" cy="5649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Составлении бюджетной, бухгалтерской (финансовой) отчетности</a:t>
            </a: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9140" y="2687414"/>
            <a:ext cx="1998979" cy="4297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000" dirty="0" smtClean="0"/>
              <a:t>с 1 января 2021</a:t>
            </a:r>
            <a:endParaRPr lang="ru-RU" sz="1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67938" y="2666883"/>
            <a:ext cx="1900962" cy="4502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000" dirty="0">
                <a:solidFill>
                  <a:schemeClr val="bg1"/>
                </a:solidFill>
              </a:rPr>
              <a:t>Начиная с отчетности 2021 года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739900" y="1413438"/>
            <a:ext cx="165996" cy="5334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5217533"/>
              </p:ext>
            </p:extLst>
          </p:nvPr>
        </p:nvGraphicFramePr>
        <p:xfrm>
          <a:off x="215900" y="427993"/>
          <a:ext cx="5410200" cy="306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Федеральный стандарт бухгалтерского учета государственных финансов «Выплаты персоналу» (далее - Стандарт) разработан в целях обеспечения единства системы требований к бухгалтерскому учету, осуществляемому государственными (муниципальными) бюджетными и автономными учреждениями, бюджетному учету нефинансовых и финансовых активов и обязательств Российской Федерации, субъектов Российской Федерации и муниципальных образований, операций, изменяющих указанные нефинансовые и финансовые активы и обязательства (далее - бухгалтерский учет), к формированию информации об объектах бухгалтерского учета, бухгалтерской (финансовой) отчетности государственных (муниципальных) бюджетных и автономных учреждений, бюджетной отчетности (далее - бухгалтерская (финансовая) отчетность).</a:t>
                      </a: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Настоящий Стандарт устанавливает единые требования к порядку признания, первоначальной и последующей оценки в бухгалтерском учете обязанностей и (или) обязательств перед работниками государственных (муниципальных) учреждений, органов управления государственными внебюджетными фондами, лицами, замещающими государственные должности Российской Федерации, государственные должности субъектов Российской Федерации, муниципальные должности, государственными и муниципальными служащими, работниками государственных (муниципальных) органов, не являющимися государственными гражданскими (муниципальными) служащими, военнослужащими и приравненными к ним лицами, сотрудниками органов внутренних дел, сотрудниками, имеющими специальные звания и проходящими службу в учреждениях и органах уголовно-исполнительной системы, федеральной противопожарной службе Государственной противопожарной службы, таможенных органах Российской Федерации, а также перед физическими лицами, привлекаемыми в соответствии с законодательством Российской Федерации, законодательством субъектов Российской Федерации и (или) муниципальными правовыми актами для выполнения отдельных полномочий без заключения с ними трудовых договоров (служебных контрактов, контрактов) или договоров гражданско-правового характера (далее - персонал), по осуществлению выплат, обусловленных их статусом в соответствии с законодательством Российской Федерации, законодательством субъектов РФ и муниципальными правовыми актами, трудовыми договорами а также раскрытию указанной информации в бухгалтерской (финансовой) отчетности.</a:t>
                      </a: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3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79058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единые </a:t>
            </a:r>
            <a:r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Стандарта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4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9307645"/>
              </p:ext>
            </p:extLst>
          </p:nvPr>
        </p:nvGraphicFramePr>
        <p:xfrm>
          <a:off x="215900" y="427993"/>
          <a:ext cx="54102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endParaRPr lang="en-US" sz="75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Положения Стандарта применяются при ведении бухгалтерского учета, раскрытии информации в бухгалтерской (финансовой) отчетности, если иное не установлено другими федеральными стандартами бухгалтерского учета государственных финансов, единой методологией бюджетного учета и бюджетной отчетности, установленной в соответствии с бюджетным законодательством Российской Федерации и Инструкцией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учреждений, утвержденной приказом Министерства финансов Российской Федерации от 25.03.2011 № 33н.</a:t>
                      </a:r>
                    </a:p>
                    <a:p>
                      <a:pPr algn="just"/>
                      <a:r>
                        <a:rPr lang="ru-RU" sz="7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Положения Стандарта применяются одновременно с применением положений федерального стандарта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</a:t>
                      </a:r>
                      <a:r>
                        <a:rPr lang="en-US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 утвержден приказом Министерства финансов Российской Федерации от 31 декабря 2016 № 256.</a:t>
                      </a:r>
                    </a:p>
                    <a:p>
                      <a:pPr algn="just"/>
                      <a:endParaRPr lang="ru-RU" sz="75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4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63931" y="95163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Применение положений стандарта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5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0253799"/>
              </p:ext>
            </p:extLst>
          </p:nvPr>
        </p:nvGraphicFramePr>
        <p:xfrm>
          <a:off x="165100" y="427993"/>
          <a:ext cx="5459751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indent="342900"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ru-RU" sz="75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Выплаты персоналу </a:t>
                      </a:r>
                      <a:r>
                        <a:rPr lang="ru-RU" sz="75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расходы субъекта учета на оплату труда персонала, денежное содержание (денежное вознаграждение, денежное довольствие, заработная плата), командировочные и иные выплаты, обусловленные статусом персонала в соответствии с законодательством Российской Федерации, законодательством субъектов Российской Федерации и (или) муниципальными правовыми актами, трудовыми договорами (служебными контрактами, контрактами), а также расходы на оплату страховых взносов по обязательному социальному страхованию. Выплаты персоналу включают выплаты, предоставляемые как персоналу, так и членам их семей и (или) лицам, находящимся на их иждивении, которые могут осуществляться в виде денежных выплат и (или) предоставления товаров или услуг либо непосредственно работникам, либо их супругам, детям или другим лицам, находящимся на их иждивении.</a:t>
                      </a:r>
                    </a:p>
                    <a:p>
                      <a:pPr marL="0" marR="0" indent="342900" algn="ctr" defTabSz="432420" rtl="0" eaLnBrk="1" fontAlgn="auto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Основными группами выплат персоналу являются:</a:t>
                      </a:r>
                    </a:p>
                    <a:p>
                      <a:pPr indent="342900" algn="jus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ru-RU" sz="750" b="0" i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b="0" i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5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035300" y="7905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группы </a:t>
            </a:r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выплат персоналу</a:t>
            </a:r>
            <a:endParaRPr lang="ru-RU" altLang="ru-RU" sz="800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5100" y="1774825"/>
            <a:ext cx="262128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7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ru-RU" sz="7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ru-RU" sz="7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ТЕКУЩИЕ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 ПЕРСОНАЛУ</a:t>
            </a:r>
          </a:p>
          <a:p>
            <a:pPr lvl="0"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персоналу, обусловленные обязательствами субъекта учета по их осуществлению в срок и в размере, которые установлены законом, иным нормативным правовым актом, включая локальные нормативные акты, и (или) трудовым договором (служебным контрактом, контрактом).</a:t>
            </a:r>
            <a:endParaRPr lang="ru-RU" sz="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59100" y="1774825"/>
            <a:ext cx="2590800" cy="13890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6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ОТЛОЖЕННЫЕ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 ПЕРСОНАЛУ</a:t>
            </a:r>
          </a:p>
          <a:p>
            <a:pPr lvl="0"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персоналу, обусловленные обязанностью субъекта учета по их осуществлению, величина которых на момент их принятия представляет собой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расчетно- (</a:t>
            </a:r>
            <a:r>
              <a:rPr lang="ru-RU" sz="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документно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обоснованную оценку обязательства с неопределенным временем (финансовым периодом) их исполнения</a:t>
            </a: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9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2599368"/>
              </p:ext>
            </p:extLst>
          </p:nvPr>
        </p:nvGraphicFramePr>
        <p:xfrm>
          <a:off x="215900" y="427993"/>
          <a:ext cx="5410200" cy="293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algn="just">
                        <a:tabLst>
                          <a:tab pos="266700" algn="l"/>
                        </a:tabLs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tabLst>
                          <a:tab pos="266700" algn="l"/>
                        </a:tabLst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tabLst>
                          <a:tab pos="266700" algn="l"/>
                        </a:tabLst>
                      </a:pP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Объектом учета текущих выплат персоналу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являются отдельные денежные обязательства, группируемые по видам обязательств в соответствии с видами расходов, установленными классификацией расходов бюджета бюджетной классификации Российской Федерации , в том числе выходные пособия, кроме выходных пособий, связанных с реструктуризацией деятельности.</a:t>
                      </a:r>
                    </a:p>
                    <a:p>
                      <a:pPr algn="just">
                        <a:tabLst>
                          <a:tab pos="266700" algn="l"/>
                        </a:tabLst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</a:t>
                      </a: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Объекты учета текущих выплат персоналу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признаются в составе расчетов по принятым обязательствам по оплате труда и начислениям на выплаты по оплате труда по факту их начисления за период, когда персонал исполнял трудовые функции (возлагаемые на него отдельные полномочия), должностные обязанности, обязанности в сфере национальной обороны, правоохранительной деятельности и обеспечения безопасности государства. </a:t>
                      </a:r>
                    </a:p>
                    <a:p>
                      <a:pPr algn="just"/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Объекты учета текущих выплат персоналу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признаются в сумме денежных обязательств перед физическим лицом, подлежащих исполнению в размере, установленном законом, иным нормативным правовым актом, включая локальные нормативные акты, и (или) трудовым договором (служебным контрактом, контрактом).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tabLst>
                          <a:tab pos="266700" algn="l"/>
                        </a:tabLs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55254" y="73486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Объекты 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учета текущих выплат персоналу 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5484"/>
            <a:ext cx="260350" cy="197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45925"/>
            <a:ext cx="298450" cy="226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65225"/>
            <a:ext cx="260350" cy="197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7802808"/>
              </p:ext>
            </p:extLst>
          </p:nvPr>
        </p:nvGraphicFramePr>
        <p:xfrm>
          <a:off x="215900" y="427993"/>
          <a:ext cx="54102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Объектом учета отложенных выплат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персоналу являются отдельные виды обязанностей по осуществлению выплат персоналу, в том числе выплат персоналу в соответствии с законодательством Российской Федерации, законодательством субъектов Российской Федерации и (или) актами органа местного самоуправления о государственном пенсионном обеспечении за исключением пенсионных выплат из бюджета Пенсионного фонда Российской Федерации, а также выплат, предусмотренных локальными нормативными актами, в связи с достижением работником установленного законодательством Российской Федерации пенсионного возраста и (или) стажа работы (далее - пенсионные и иные аналогичные выплаты), группируемые по видам расходов, установленным классификацией расходов бюджета бюджетной классификации Российской Федерации. Выплаты персоналу в виде выходных пособий не относятся к отложенным выплатам персоналу.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75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Объекты учета отложенных выплат </a:t>
                      </a:r>
                      <a:r>
                        <a:rPr lang="ru-RU" sz="75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персоналу признаются в составе резерва предстоящих расходов по выплатам персоналу в том отчетном периоде, когда персонал исполнял трудовые функции, должностные обязанности, обязанности в сфере национальной обороны, правоохранительной деятельности и обеспечения безопасности государства.</a:t>
                      </a:r>
                      <a:endParaRPr lang="ru-RU" sz="7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7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Объекты  учета 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отложенных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 персоналу 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87746"/>
            <a:ext cx="304800" cy="21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6" y="1603191"/>
            <a:ext cx="304800" cy="21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09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4134532"/>
              </p:ext>
            </p:extLst>
          </p:nvPr>
        </p:nvGraphicFramePr>
        <p:xfrm>
          <a:off x="0" y="427993"/>
          <a:ext cx="57658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Объекты учета отложенных выплат персоналу признаются:</a:t>
                      </a: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8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8114" y="7666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Объекты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учета отложенных выплат персоналу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700" y="1165224"/>
            <a:ext cx="2590800" cy="17526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части предстоящих расходов на оплату отпусков - в сумме предстоящей оплаты отпусков за фактически отработанное время и (или) компенсаций за неиспользованные отпуска, в том числе при увольнении, включая платежи на обязательное социальное страхование. Порядок расчета резерва предстоящих расходов по выплатам персоналу устанавливается субъектом учета в рамках формирования учетной политики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9100" y="1165224"/>
            <a:ext cx="2501900" cy="17526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предстоящих расходов на </a:t>
            </a:r>
          </a:p>
          <a:p>
            <a:pPr algn="ctr"/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пенсионные и иные аналогичные выплаты - в сумме бюджетных ассигнований (лимитов бюджетных обязательств) или в сумме показателей, утвержденных планом финансово-хозяйственной деятельности государственного (муниципального) учреждения и предусмотренных на соответствующие цели на очередной финансовый год и плановый период. Информация о бюджетных ассигнованиях (лимитах бюджетных обязательств), показателях плана финансово-хозяйственной деятельности государственного (муниципального) учреждения, предусмотренных на пенсионные и иные аналогичные выплаты на плановый период, отражается в составе бюджетной информации субъекта учета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8457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6981200"/>
              </p:ext>
            </p:extLst>
          </p:nvPr>
        </p:nvGraphicFramePr>
        <p:xfrm>
          <a:off x="215900" y="432597"/>
          <a:ext cx="5397500" cy="281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2648">
                <a:tc>
                  <a:txBody>
                    <a:bodyPr/>
                    <a:lstStyle/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Последующая оценка объектов учета выплат персоналу</a:t>
                      </a: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4324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u="none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pPr marL="457200" indent="16986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9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53333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76249" y="78819"/>
            <a:ext cx="2589551" cy="2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defTabSz="432420" fontAlgn="base">
              <a:defRPr/>
            </a:pPr>
            <a:r>
              <a:rPr lang="ru-RU" sz="800" dirty="0">
                <a:solidFill>
                  <a:schemeClr val="bg2">
                    <a:lumMod val="50000"/>
                  </a:schemeClr>
                </a:solidFill>
              </a:rPr>
              <a:t>Последующая оценка объектов учета выплат персоналу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6900" y="1241425"/>
            <a:ext cx="2133600" cy="152400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ea typeface="Times New Roman" panose="02020603050405020304" pitchFamily="18" charset="0"/>
              </a:rPr>
              <a:t>Стоимостная оценка объектов учета текущих выплат персоналу после первоначального признания не подлежит </a:t>
            </a:r>
            <a:r>
              <a:rPr lang="ru-RU" sz="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изменению</a:t>
            </a:r>
            <a:endParaRPr lang="ru-RU" sz="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6249" y="1241425"/>
            <a:ext cx="2133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Не реже чем на годовую отчетную дату стоимостная оценка объектов учета отложенных выплат персоналу подлежит пересмотру и при необходимости корректировке до величины, определенной в соответствии со </a:t>
            </a:r>
            <a:r>
              <a:rPr lang="ru-RU" sz="800" dirty="0" smtClean="0">
                <a:solidFill>
                  <a:schemeClr val="tx1"/>
                </a:solidFill>
              </a:rPr>
              <a:t>Стандартом</a:t>
            </a:r>
            <a:endParaRPr lang="ru-RU" sz="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44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1474</Words>
  <Application>Microsoft Office PowerPoint</Application>
  <PresentationFormat>Произвольный</PresentationFormat>
  <Paragraphs>115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239</cp:revision>
  <dcterms:created xsi:type="dcterms:W3CDTF">2019-07-31T16:47:50Z</dcterms:created>
  <dcterms:modified xsi:type="dcterms:W3CDTF">2020-12-07T07:14:36Z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