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2.xml" ContentType="application/vnd.openxmlformats-officedocument.presentationml.notesSlide+xml"/>
  <Override PartName="/ppt/notesSlides/notesSlide3.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Default Extension="fntdata" ContentType="application/x-fontdata"/>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778" r:id="rId1"/>
  </p:sldMasterIdLst>
  <p:notesMasterIdLst>
    <p:notesMasterId r:id="rId14"/>
  </p:notesMasterIdLst>
  <p:sldIdLst>
    <p:sldId id="256" r:id="rId2"/>
    <p:sldId id="300" r:id="rId3"/>
    <p:sldId id="311" r:id="rId4"/>
    <p:sldId id="316" r:id="rId5"/>
    <p:sldId id="317" r:id="rId6"/>
    <p:sldId id="318" r:id="rId7"/>
    <p:sldId id="314" r:id="rId8"/>
    <p:sldId id="319" r:id="rId9"/>
    <p:sldId id="320" r:id="rId10"/>
    <p:sldId id="309" r:id="rId11"/>
    <p:sldId id="321" r:id="rId12"/>
    <p:sldId id="322" r:id="rId13"/>
  </p:sldIdLst>
  <p:sldSz cx="5765800" cy="3244850"/>
  <p:notesSz cx="5765800" cy="3244850"/>
  <p:embeddedFontLst>
    <p:embeddedFont>
      <p:font typeface="Calibri" pitchFamily="34" charset="0"/>
      <p:regular r:id="rId15"/>
      <p:bold r:id="rId16"/>
      <p:italic r:id="rId17"/>
      <p:boldItalic r:id="rId18"/>
    </p:embeddedFont>
  </p:embeddedFontLst>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 xmlns:p14="http://schemas.microsoft.com/office/powerpoint/2010/main">
        <p14:section name="Раздел по умолчанию" id="{80FA9026-03D2-483A-8393-1ACB15160502}">
          <p14:sldIdLst>
            <p14:sldId id="256"/>
            <p14:sldId id="300"/>
            <p14:sldId id="311"/>
            <p14:sldId id="316"/>
            <p14:sldId id="317"/>
            <p14:sldId id="318"/>
            <p14:sldId id="314"/>
            <p14:sldId id="319"/>
            <p14:sldId id="320"/>
            <p14:sldId id="309"/>
            <p14:sldId id="321"/>
            <p14:sldId id="322"/>
            <p14:sldId id="323"/>
          </p14:sldIdLst>
        </p14:section>
      </p14:sectionLst>
    </p:ext>
    <p:ext uri="{EFAFB233-063F-42B5-8137-9DF3F51BA10A}">
      <p15:sldGuideLst xmlns="" xmlns:p15="http://schemas.microsoft.com/office/powerpoint/2012/main">
        <p15:guide id="1" orient="horz" pos="2880">
          <p15:clr>
            <a:srgbClr val="A4A3A4"/>
          </p15:clr>
        </p15:guide>
        <p15:guide id="2" pos="2152"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clrMru>
    <a:srgbClr val="FFFFFF"/>
    <a:srgbClr val="003B59"/>
    <a:srgbClr val="99CCFF"/>
    <a:srgbClr val="4978B1"/>
    <a:srgbClr val="FCFCFC"/>
    <a:srgbClr val="C19229"/>
    <a:srgbClr val="E6E6E6"/>
    <a:srgbClr val="11437F"/>
    <a:srgbClr val="DDDDDD"/>
    <a:srgbClr val="ECD6A5"/>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Средний стиль 2 — акцент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62" autoAdjust="0"/>
    <p:restoredTop sz="92630" autoAdjust="0"/>
  </p:normalViewPr>
  <p:slideViewPr>
    <p:cSldViewPr>
      <p:cViewPr>
        <p:scale>
          <a:sx n="150" d="100"/>
          <a:sy n="150" d="100"/>
        </p:scale>
        <p:origin x="-1404" y="-384"/>
      </p:cViewPr>
      <p:guideLst>
        <p:guide orient="horz" pos="2880"/>
        <p:guide pos="2152"/>
      </p:guideLst>
    </p:cSldViewPr>
  </p:slideViewPr>
  <p:notesTextViewPr>
    <p:cViewPr>
      <p:scale>
        <a:sx n="20" d="100"/>
        <a:sy n="2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3.fntdata"/><Relationship Id="rId2" Type="http://schemas.openxmlformats.org/officeDocument/2006/relationships/slide" Target="slides/slide1.xml"/><Relationship Id="rId16" Type="http://schemas.openxmlformats.org/officeDocument/2006/relationships/font" Target="fonts/font2.fntdata"/><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font" Target="fonts/font1.fntdata"/><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498725" cy="161925"/>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265488" y="0"/>
            <a:ext cx="2498725" cy="161925"/>
          </a:xfrm>
          <a:prstGeom prst="rect">
            <a:avLst/>
          </a:prstGeom>
        </p:spPr>
        <p:txBody>
          <a:bodyPr vert="horz" lIns="91440" tIns="45720" rIns="91440" bIns="45720" rtlCol="0"/>
          <a:lstStyle>
            <a:lvl1pPr algn="r">
              <a:defRPr sz="1200"/>
            </a:lvl1pPr>
          </a:lstStyle>
          <a:p>
            <a:fld id="{8F7CBA3A-4016-4326-8AC3-4CA1C77DF708}" type="datetimeFigureOut">
              <a:rPr lang="ru-RU" smtClean="0"/>
              <a:pPr/>
              <a:t>07.07.2021</a:t>
            </a:fld>
            <a:endParaRPr lang="ru-RU"/>
          </a:p>
        </p:txBody>
      </p:sp>
      <p:sp>
        <p:nvSpPr>
          <p:cNvPr id="4" name="Образ слайда 3"/>
          <p:cNvSpPr>
            <a:spLocks noGrp="1" noRot="1" noChangeAspect="1"/>
          </p:cNvSpPr>
          <p:nvPr>
            <p:ph type="sldImg" idx="2"/>
          </p:nvPr>
        </p:nvSpPr>
        <p:spPr>
          <a:xfrm>
            <a:off x="1911350" y="406400"/>
            <a:ext cx="1943100" cy="1093788"/>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576263" y="1562100"/>
            <a:ext cx="4613275" cy="1277938"/>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3082925"/>
            <a:ext cx="2498725" cy="161925"/>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265488" y="3082925"/>
            <a:ext cx="2498725" cy="161925"/>
          </a:xfrm>
          <a:prstGeom prst="rect">
            <a:avLst/>
          </a:prstGeom>
        </p:spPr>
        <p:txBody>
          <a:bodyPr vert="horz" lIns="91440" tIns="45720" rIns="91440" bIns="45720" rtlCol="0" anchor="b"/>
          <a:lstStyle>
            <a:lvl1pPr algn="r">
              <a:defRPr sz="1200"/>
            </a:lvl1pPr>
          </a:lstStyle>
          <a:p>
            <a:fld id="{1D3B102A-EDC8-431F-B475-B3229B34ED88}" type="slidenum">
              <a:rPr lang="ru-RU" smtClean="0"/>
              <a:pPr/>
              <a:t>‹#›</a:t>
            </a:fld>
            <a:endParaRPr lang="ru-RU"/>
          </a:p>
        </p:txBody>
      </p:sp>
    </p:spTree>
    <p:extLst>
      <p:ext uri="{BB962C8B-B14F-4D97-AF65-F5344CB8AC3E}">
        <p14:creationId xmlns="" xmlns:p14="http://schemas.microsoft.com/office/powerpoint/2010/main" val="3615655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1</a:t>
            </a:fld>
            <a:endParaRPr lang="ru-RU"/>
          </a:p>
        </p:txBody>
      </p:sp>
    </p:spTree>
    <p:extLst>
      <p:ext uri="{BB962C8B-B14F-4D97-AF65-F5344CB8AC3E}">
        <p14:creationId xmlns="" xmlns:p14="http://schemas.microsoft.com/office/powerpoint/2010/main" val="9907071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5</a:t>
            </a:fld>
            <a:endParaRPr lang="ru-RU"/>
          </a:p>
        </p:txBody>
      </p:sp>
    </p:spTree>
    <p:extLst>
      <p:ext uri="{BB962C8B-B14F-4D97-AF65-F5344CB8AC3E}">
        <p14:creationId xmlns="" xmlns:p14="http://schemas.microsoft.com/office/powerpoint/2010/main" val="15686029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6</a:t>
            </a:fld>
            <a:endParaRPr lang="ru-RU"/>
          </a:p>
        </p:txBody>
      </p:sp>
    </p:spTree>
    <p:extLst>
      <p:ext uri="{BB962C8B-B14F-4D97-AF65-F5344CB8AC3E}">
        <p14:creationId xmlns="" xmlns:p14="http://schemas.microsoft.com/office/powerpoint/2010/main" val="15686029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10"/>
          </p:nvPr>
        </p:nvSpPr>
        <p:spPr/>
        <p:txBody>
          <a:bodyPr/>
          <a:lstStyle/>
          <a:p>
            <a:fld id="{1D3B102A-EDC8-431F-B475-B3229B34ED88}" type="slidenum">
              <a:rPr lang="ru-RU" smtClean="0"/>
              <a:pPr/>
              <a:t>8</a:t>
            </a:fld>
            <a:endParaRPr lang="ru-RU"/>
          </a:p>
        </p:txBody>
      </p:sp>
    </p:spTree>
    <p:extLst>
      <p:ext uri="{BB962C8B-B14F-4D97-AF65-F5344CB8AC3E}">
        <p14:creationId xmlns="" xmlns:p14="http://schemas.microsoft.com/office/powerpoint/2010/main" val="15686029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20725" y="531044"/>
            <a:ext cx="4324350" cy="1129689"/>
          </a:xfrm>
        </p:spPr>
        <p:txBody>
          <a:bodyPr anchor="b"/>
          <a:lstStyle>
            <a:lvl1pPr algn="ctr">
              <a:defRPr sz="2837"/>
            </a:lvl1pPr>
          </a:lstStyle>
          <a:p>
            <a:r>
              <a:rPr lang="ru-RU" smtClean="0"/>
              <a:t>Образец заголовка</a:t>
            </a:r>
            <a:endParaRPr lang="ru-RU"/>
          </a:p>
        </p:txBody>
      </p:sp>
      <p:sp>
        <p:nvSpPr>
          <p:cNvPr id="3" name="Подзаголовок 2"/>
          <p:cNvSpPr>
            <a:spLocks noGrp="1"/>
          </p:cNvSpPr>
          <p:nvPr>
            <p:ph type="subTitle" idx="1"/>
          </p:nvPr>
        </p:nvSpPr>
        <p:spPr>
          <a:xfrm>
            <a:off x="720725" y="1704297"/>
            <a:ext cx="4324350" cy="783421"/>
          </a:xfrm>
        </p:spPr>
        <p:txBody>
          <a:bodyPr/>
          <a:lstStyle>
            <a:lvl1pPr marL="0" indent="0" algn="ctr">
              <a:buNone/>
              <a:defRPr sz="1135"/>
            </a:lvl1pPr>
            <a:lvl2pPr marL="216210" indent="0" algn="ctr">
              <a:buNone/>
              <a:defRPr sz="946"/>
            </a:lvl2pPr>
            <a:lvl3pPr marL="432420" indent="0" algn="ctr">
              <a:buNone/>
              <a:defRPr sz="851"/>
            </a:lvl3pPr>
            <a:lvl4pPr marL="648630" indent="0" algn="ctr">
              <a:buNone/>
              <a:defRPr sz="757"/>
            </a:lvl4pPr>
            <a:lvl5pPr marL="864840" indent="0" algn="ctr">
              <a:buNone/>
              <a:defRPr sz="757"/>
            </a:lvl5pPr>
            <a:lvl6pPr marL="1081049" indent="0" algn="ctr">
              <a:buNone/>
              <a:defRPr sz="757"/>
            </a:lvl6pPr>
            <a:lvl7pPr marL="1297259" indent="0" algn="ctr">
              <a:buNone/>
              <a:defRPr sz="757"/>
            </a:lvl7pPr>
            <a:lvl8pPr marL="1513469" indent="0" algn="ctr">
              <a:buNone/>
              <a:defRPr sz="757"/>
            </a:lvl8pPr>
            <a:lvl9pPr marL="1729679" indent="0" algn="ctr">
              <a:buNone/>
              <a:defRPr sz="757"/>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7/7/2021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924721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7/7/2021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1162131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4126150" y="172758"/>
            <a:ext cx="1243251" cy="274986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396399" y="172758"/>
            <a:ext cx="3657679" cy="274986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7/7/2021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5649704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pPr/>
              <a:t>7/7/2021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rPr/>
              <a:pPr/>
              <a:t>‹#›</a:t>
            </a:fld>
            <a:endParaRPr/>
          </a:p>
        </p:txBody>
      </p:sp>
    </p:spTree>
    <p:extLst>
      <p:ext uri="{BB962C8B-B14F-4D97-AF65-F5344CB8AC3E}">
        <p14:creationId xmlns="" xmlns:p14="http://schemas.microsoft.com/office/powerpoint/2010/main" val="6947992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1D8BD707-D9CF-40AE-B4C6-C98DA3205C09}" type="datetimeFigureOut">
              <a:rPr lang="en-US" smtClean="0"/>
              <a:pPr/>
              <a:t>7/7/2021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1778602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3395" y="808960"/>
            <a:ext cx="4973003" cy="1349767"/>
          </a:xfrm>
        </p:spPr>
        <p:txBody>
          <a:bodyPr anchor="b"/>
          <a:lstStyle>
            <a:lvl1pPr>
              <a:defRPr sz="2837"/>
            </a:lvl1pPr>
          </a:lstStyle>
          <a:p>
            <a:r>
              <a:rPr lang="ru-RU" smtClean="0"/>
              <a:t>Образец заголовка</a:t>
            </a:r>
            <a:endParaRPr lang="ru-RU"/>
          </a:p>
        </p:txBody>
      </p:sp>
      <p:sp>
        <p:nvSpPr>
          <p:cNvPr id="3" name="Текст 2"/>
          <p:cNvSpPr>
            <a:spLocks noGrp="1"/>
          </p:cNvSpPr>
          <p:nvPr>
            <p:ph type="body" idx="1"/>
          </p:nvPr>
        </p:nvSpPr>
        <p:spPr>
          <a:xfrm>
            <a:off x="393395" y="2171496"/>
            <a:ext cx="4973003" cy="709811"/>
          </a:xfrm>
        </p:spPr>
        <p:txBody>
          <a:bodyPr/>
          <a:lstStyle>
            <a:lvl1pPr marL="0" indent="0">
              <a:buNone/>
              <a:defRPr sz="1135">
                <a:solidFill>
                  <a:schemeClr val="tx1">
                    <a:tint val="75000"/>
                  </a:schemeClr>
                </a:solidFill>
              </a:defRPr>
            </a:lvl1pPr>
            <a:lvl2pPr marL="216210" indent="0">
              <a:buNone/>
              <a:defRPr sz="946">
                <a:solidFill>
                  <a:schemeClr val="tx1">
                    <a:tint val="75000"/>
                  </a:schemeClr>
                </a:solidFill>
              </a:defRPr>
            </a:lvl2pPr>
            <a:lvl3pPr marL="432420" indent="0">
              <a:buNone/>
              <a:defRPr sz="851">
                <a:solidFill>
                  <a:schemeClr val="tx1">
                    <a:tint val="75000"/>
                  </a:schemeClr>
                </a:solidFill>
              </a:defRPr>
            </a:lvl3pPr>
            <a:lvl4pPr marL="648630" indent="0">
              <a:buNone/>
              <a:defRPr sz="757">
                <a:solidFill>
                  <a:schemeClr val="tx1">
                    <a:tint val="75000"/>
                  </a:schemeClr>
                </a:solidFill>
              </a:defRPr>
            </a:lvl4pPr>
            <a:lvl5pPr marL="864840" indent="0">
              <a:buNone/>
              <a:defRPr sz="757">
                <a:solidFill>
                  <a:schemeClr val="tx1">
                    <a:tint val="75000"/>
                  </a:schemeClr>
                </a:solidFill>
              </a:defRPr>
            </a:lvl5pPr>
            <a:lvl6pPr marL="1081049" indent="0">
              <a:buNone/>
              <a:defRPr sz="757">
                <a:solidFill>
                  <a:schemeClr val="tx1">
                    <a:tint val="75000"/>
                  </a:schemeClr>
                </a:solidFill>
              </a:defRPr>
            </a:lvl6pPr>
            <a:lvl7pPr marL="1297259" indent="0">
              <a:buNone/>
              <a:defRPr sz="757">
                <a:solidFill>
                  <a:schemeClr val="tx1">
                    <a:tint val="75000"/>
                  </a:schemeClr>
                </a:solidFill>
              </a:defRPr>
            </a:lvl7pPr>
            <a:lvl8pPr marL="1513469" indent="0">
              <a:buNone/>
              <a:defRPr sz="757">
                <a:solidFill>
                  <a:schemeClr val="tx1">
                    <a:tint val="75000"/>
                  </a:schemeClr>
                </a:solidFill>
              </a:defRPr>
            </a:lvl8pPr>
            <a:lvl9pPr marL="1729679" indent="0">
              <a:buNone/>
              <a:defRPr sz="757">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1D8BD707-D9CF-40AE-B4C6-C98DA3205C09}" type="datetimeFigureOut">
              <a:rPr lang="en-US" smtClean="0"/>
              <a:pPr/>
              <a:t>7/7/2021</a:t>
            </a:fld>
            <a:endParaRPr lang="en-US"/>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9550075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396399" y="863791"/>
            <a:ext cx="2450465" cy="20588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2918936" y="863791"/>
            <a:ext cx="2450465" cy="205882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1D8BD707-D9CF-40AE-B4C6-C98DA3205C09}" type="datetimeFigureOut">
              <a:rPr lang="en-US" smtClean="0"/>
              <a:pPr/>
              <a:t>7/7/2021</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21177639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149" y="172758"/>
            <a:ext cx="4973003" cy="627188"/>
          </a:xfrm>
        </p:spPr>
        <p:txBody>
          <a:bodyPr/>
          <a:lstStyle/>
          <a:p>
            <a:r>
              <a:rPr lang="ru-RU" smtClean="0"/>
              <a:t>Образец заголовка</a:t>
            </a:r>
            <a:endParaRPr lang="ru-RU"/>
          </a:p>
        </p:txBody>
      </p:sp>
      <p:sp>
        <p:nvSpPr>
          <p:cNvPr id="3" name="Текст 2"/>
          <p:cNvSpPr>
            <a:spLocks noGrp="1"/>
          </p:cNvSpPr>
          <p:nvPr>
            <p:ph type="body" idx="1"/>
          </p:nvPr>
        </p:nvSpPr>
        <p:spPr>
          <a:xfrm>
            <a:off x="397150" y="795439"/>
            <a:ext cx="2439203" cy="389832"/>
          </a:xfrm>
        </p:spPr>
        <p:txBody>
          <a:bodyPr anchor="b"/>
          <a:lstStyle>
            <a:lvl1pPr marL="0" indent="0">
              <a:buNone/>
              <a:defRPr sz="1135" b="1"/>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ru-RU" smtClean="0"/>
              <a:t>Образец текста</a:t>
            </a:r>
          </a:p>
        </p:txBody>
      </p:sp>
      <p:sp>
        <p:nvSpPr>
          <p:cNvPr id="4" name="Объект 3"/>
          <p:cNvSpPr>
            <a:spLocks noGrp="1"/>
          </p:cNvSpPr>
          <p:nvPr>
            <p:ph sz="half" idx="2"/>
          </p:nvPr>
        </p:nvSpPr>
        <p:spPr>
          <a:xfrm>
            <a:off x="397150" y="1185272"/>
            <a:ext cx="2439203" cy="17433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2918936" y="795439"/>
            <a:ext cx="2451216" cy="389832"/>
          </a:xfrm>
        </p:spPr>
        <p:txBody>
          <a:bodyPr anchor="b"/>
          <a:lstStyle>
            <a:lvl1pPr marL="0" indent="0">
              <a:buNone/>
              <a:defRPr sz="1135" b="1"/>
            </a:lvl1pPr>
            <a:lvl2pPr marL="216210" indent="0">
              <a:buNone/>
              <a:defRPr sz="946" b="1"/>
            </a:lvl2pPr>
            <a:lvl3pPr marL="432420" indent="0">
              <a:buNone/>
              <a:defRPr sz="851" b="1"/>
            </a:lvl3pPr>
            <a:lvl4pPr marL="648630" indent="0">
              <a:buNone/>
              <a:defRPr sz="757" b="1"/>
            </a:lvl4pPr>
            <a:lvl5pPr marL="864840" indent="0">
              <a:buNone/>
              <a:defRPr sz="757" b="1"/>
            </a:lvl5pPr>
            <a:lvl6pPr marL="1081049" indent="0">
              <a:buNone/>
              <a:defRPr sz="757" b="1"/>
            </a:lvl6pPr>
            <a:lvl7pPr marL="1297259" indent="0">
              <a:buNone/>
              <a:defRPr sz="757" b="1"/>
            </a:lvl7pPr>
            <a:lvl8pPr marL="1513469" indent="0">
              <a:buNone/>
              <a:defRPr sz="757" b="1"/>
            </a:lvl8pPr>
            <a:lvl9pPr marL="1729679" indent="0">
              <a:buNone/>
              <a:defRPr sz="757" b="1"/>
            </a:lvl9pPr>
          </a:lstStyle>
          <a:p>
            <a:pPr lvl="0"/>
            <a:r>
              <a:rPr lang="ru-RU" smtClean="0"/>
              <a:t>Образец текста</a:t>
            </a:r>
          </a:p>
        </p:txBody>
      </p:sp>
      <p:sp>
        <p:nvSpPr>
          <p:cNvPr id="6" name="Объект 5"/>
          <p:cNvSpPr>
            <a:spLocks noGrp="1"/>
          </p:cNvSpPr>
          <p:nvPr>
            <p:ph sz="quarter" idx="4"/>
          </p:nvPr>
        </p:nvSpPr>
        <p:spPr>
          <a:xfrm>
            <a:off x="2918936" y="1185272"/>
            <a:ext cx="2451216" cy="174335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1D8BD707-D9CF-40AE-B4C6-C98DA3205C09}" type="datetimeFigureOut">
              <a:rPr lang="en-US" smtClean="0"/>
              <a:pPr/>
              <a:t>7/7/2021</a:t>
            </a:fld>
            <a:endParaRPr lang="en-US"/>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17209985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1D8BD707-D9CF-40AE-B4C6-C98DA3205C09}" type="datetimeFigureOut">
              <a:rPr lang="en-US" smtClean="0"/>
              <a:pPr/>
              <a:t>7/7/2021</a:t>
            </a:fld>
            <a:endParaRPr lang="en-US"/>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20441842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98206734-726E-46B9-B3CD-75FDA00F97BD}" type="datetime1">
              <a:rPr lang="ru-RU" smtClean="0"/>
              <a:pPr/>
              <a:t>07.07.2021</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FAA6C436-0D4A-4340-A2B7-930FFE7E96AA}" type="slidenum">
              <a:rPr lang="ru-RU" smtClean="0"/>
              <a:pPr/>
              <a:t>‹#›</a:t>
            </a:fld>
            <a:endParaRPr lang="ru-RU"/>
          </a:p>
        </p:txBody>
      </p:sp>
    </p:spTree>
    <p:extLst>
      <p:ext uri="{BB962C8B-B14F-4D97-AF65-F5344CB8AC3E}">
        <p14:creationId xmlns="" xmlns:p14="http://schemas.microsoft.com/office/powerpoint/2010/main" val="13241040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150" y="216323"/>
            <a:ext cx="1859620" cy="757132"/>
          </a:xfrm>
        </p:spPr>
        <p:txBody>
          <a:bodyPr anchor="b"/>
          <a:lstStyle>
            <a:lvl1pPr>
              <a:defRPr sz="1513"/>
            </a:lvl1pPr>
          </a:lstStyle>
          <a:p>
            <a:r>
              <a:rPr lang="ru-RU" smtClean="0"/>
              <a:t>Образец заголовка</a:t>
            </a:r>
            <a:endParaRPr lang="ru-RU"/>
          </a:p>
        </p:txBody>
      </p:sp>
      <p:sp>
        <p:nvSpPr>
          <p:cNvPr id="3" name="Объект 2"/>
          <p:cNvSpPr>
            <a:spLocks noGrp="1"/>
          </p:cNvSpPr>
          <p:nvPr>
            <p:ph idx="1"/>
          </p:nvPr>
        </p:nvSpPr>
        <p:spPr>
          <a:xfrm>
            <a:off x="2451216" y="467198"/>
            <a:ext cx="2918936" cy="2305947"/>
          </a:xfrm>
        </p:spPr>
        <p:txBody>
          <a:bodyPr/>
          <a:lstStyle>
            <a:lvl1pPr>
              <a:defRPr sz="1513"/>
            </a:lvl1pPr>
            <a:lvl2pPr>
              <a:defRPr sz="1324"/>
            </a:lvl2pPr>
            <a:lvl3pPr>
              <a:defRPr sz="1135"/>
            </a:lvl3pPr>
            <a:lvl4pPr>
              <a:defRPr sz="946"/>
            </a:lvl4pPr>
            <a:lvl5pPr>
              <a:defRPr sz="946"/>
            </a:lvl5pPr>
            <a:lvl6pPr>
              <a:defRPr sz="946"/>
            </a:lvl6pPr>
            <a:lvl7pPr>
              <a:defRPr sz="946"/>
            </a:lvl7pPr>
            <a:lvl8pPr>
              <a:defRPr sz="946"/>
            </a:lvl8pPr>
            <a:lvl9pPr>
              <a:defRPr sz="946"/>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397150" y="973455"/>
            <a:ext cx="1859620" cy="1803446"/>
          </a:xfrm>
        </p:spPr>
        <p:txBody>
          <a:bodyPr/>
          <a:lstStyle>
            <a:lvl1pPr marL="0" indent="0">
              <a:buNone/>
              <a:defRPr sz="757"/>
            </a:lvl1pPr>
            <a:lvl2pPr marL="216210" indent="0">
              <a:buNone/>
              <a:defRPr sz="662"/>
            </a:lvl2pPr>
            <a:lvl3pPr marL="432420" indent="0">
              <a:buNone/>
              <a:defRPr sz="567"/>
            </a:lvl3pPr>
            <a:lvl4pPr marL="648630" indent="0">
              <a:buNone/>
              <a:defRPr sz="473"/>
            </a:lvl4pPr>
            <a:lvl5pPr marL="864840" indent="0">
              <a:buNone/>
              <a:defRPr sz="473"/>
            </a:lvl5pPr>
            <a:lvl6pPr marL="1081049" indent="0">
              <a:buNone/>
              <a:defRPr sz="473"/>
            </a:lvl6pPr>
            <a:lvl7pPr marL="1297259" indent="0">
              <a:buNone/>
              <a:defRPr sz="473"/>
            </a:lvl7pPr>
            <a:lvl8pPr marL="1513469" indent="0">
              <a:buNone/>
              <a:defRPr sz="473"/>
            </a:lvl8pPr>
            <a:lvl9pPr marL="1729679" indent="0">
              <a:buNone/>
              <a:defRPr sz="473"/>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7/7/2021</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29254514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7150" y="216323"/>
            <a:ext cx="1859620" cy="757132"/>
          </a:xfrm>
        </p:spPr>
        <p:txBody>
          <a:bodyPr anchor="b"/>
          <a:lstStyle>
            <a:lvl1pPr>
              <a:defRPr sz="1513"/>
            </a:lvl1pPr>
          </a:lstStyle>
          <a:p>
            <a:r>
              <a:rPr lang="ru-RU" smtClean="0"/>
              <a:t>Образец заголовка</a:t>
            </a:r>
            <a:endParaRPr lang="ru-RU"/>
          </a:p>
        </p:txBody>
      </p:sp>
      <p:sp>
        <p:nvSpPr>
          <p:cNvPr id="3" name="Рисунок 2"/>
          <p:cNvSpPr>
            <a:spLocks noGrp="1"/>
          </p:cNvSpPr>
          <p:nvPr>
            <p:ph type="pic" idx="1"/>
          </p:nvPr>
        </p:nvSpPr>
        <p:spPr>
          <a:xfrm>
            <a:off x="2451216" y="467198"/>
            <a:ext cx="2918936" cy="2305947"/>
          </a:xfrm>
        </p:spPr>
        <p:txBody>
          <a:bodyPr/>
          <a:lstStyle>
            <a:lvl1pPr marL="0" indent="0">
              <a:buNone/>
              <a:defRPr sz="1513"/>
            </a:lvl1pPr>
            <a:lvl2pPr marL="216210" indent="0">
              <a:buNone/>
              <a:defRPr sz="1324"/>
            </a:lvl2pPr>
            <a:lvl3pPr marL="432420" indent="0">
              <a:buNone/>
              <a:defRPr sz="1135"/>
            </a:lvl3pPr>
            <a:lvl4pPr marL="648630" indent="0">
              <a:buNone/>
              <a:defRPr sz="946"/>
            </a:lvl4pPr>
            <a:lvl5pPr marL="864840" indent="0">
              <a:buNone/>
              <a:defRPr sz="946"/>
            </a:lvl5pPr>
            <a:lvl6pPr marL="1081049" indent="0">
              <a:buNone/>
              <a:defRPr sz="946"/>
            </a:lvl6pPr>
            <a:lvl7pPr marL="1297259" indent="0">
              <a:buNone/>
              <a:defRPr sz="946"/>
            </a:lvl7pPr>
            <a:lvl8pPr marL="1513469" indent="0">
              <a:buNone/>
              <a:defRPr sz="946"/>
            </a:lvl8pPr>
            <a:lvl9pPr marL="1729679" indent="0">
              <a:buNone/>
              <a:defRPr sz="946"/>
            </a:lvl9pPr>
          </a:lstStyle>
          <a:p>
            <a:endParaRPr lang="ru-RU"/>
          </a:p>
        </p:txBody>
      </p:sp>
      <p:sp>
        <p:nvSpPr>
          <p:cNvPr id="4" name="Текст 3"/>
          <p:cNvSpPr>
            <a:spLocks noGrp="1"/>
          </p:cNvSpPr>
          <p:nvPr>
            <p:ph type="body" sz="half" idx="2"/>
          </p:nvPr>
        </p:nvSpPr>
        <p:spPr>
          <a:xfrm>
            <a:off x="397150" y="973455"/>
            <a:ext cx="1859620" cy="1803446"/>
          </a:xfrm>
        </p:spPr>
        <p:txBody>
          <a:bodyPr/>
          <a:lstStyle>
            <a:lvl1pPr marL="0" indent="0">
              <a:buNone/>
              <a:defRPr sz="757"/>
            </a:lvl1pPr>
            <a:lvl2pPr marL="216210" indent="0">
              <a:buNone/>
              <a:defRPr sz="662"/>
            </a:lvl2pPr>
            <a:lvl3pPr marL="432420" indent="0">
              <a:buNone/>
              <a:defRPr sz="567"/>
            </a:lvl3pPr>
            <a:lvl4pPr marL="648630" indent="0">
              <a:buNone/>
              <a:defRPr sz="473"/>
            </a:lvl4pPr>
            <a:lvl5pPr marL="864840" indent="0">
              <a:buNone/>
              <a:defRPr sz="473"/>
            </a:lvl5pPr>
            <a:lvl6pPr marL="1081049" indent="0">
              <a:buNone/>
              <a:defRPr sz="473"/>
            </a:lvl6pPr>
            <a:lvl7pPr marL="1297259" indent="0">
              <a:buNone/>
              <a:defRPr sz="473"/>
            </a:lvl7pPr>
            <a:lvl8pPr marL="1513469" indent="0">
              <a:buNone/>
              <a:defRPr sz="473"/>
            </a:lvl8pPr>
            <a:lvl9pPr marL="1729679" indent="0">
              <a:buNone/>
              <a:defRPr sz="473"/>
            </a:lvl9pPr>
          </a:lstStyle>
          <a:p>
            <a:pPr lvl="0"/>
            <a:r>
              <a:rPr lang="ru-RU" smtClean="0"/>
              <a:t>Образец текста</a:t>
            </a:r>
          </a:p>
        </p:txBody>
      </p:sp>
      <p:sp>
        <p:nvSpPr>
          <p:cNvPr id="5" name="Дата 4"/>
          <p:cNvSpPr>
            <a:spLocks noGrp="1"/>
          </p:cNvSpPr>
          <p:nvPr>
            <p:ph type="dt" sz="half" idx="10"/>
          </p:nvPr>
        </p:nvSpPr>
        <p:spPr/>
        <p:txBody>
          <a:bodyPr/>
          <a:lstStyle/>
          <a:p>
            <a:fld id="{1D8BD707-D9CF-40AE-B4C6-C98DA3205C09}" type="datetimeFigureOut">
              <a:rPr lang="en-US" smtClean="0"/>
              <a:pPr/>
              <a:t>7/7/2021</a:t>
            </a:fld>
            <a:endParaRPr lang="en-US"/>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15820677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96399" y="172758"/>
            <a:ext cx="4973003" cy="627188"/>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396399" y="863791"/>
            <a:ext cx="4973003" cy="205882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396399" y="3007496"/>
            <a:ext cx="1297305" cy="172758"/>
          </a:xfrm>
          <a:prstGeom prst="rect">
            <a:avLst/>
          </a:prstGeom>
        </p:spPr>
        <p:txBody>
          <a:bodyPr vert="horz" lIns="91440" tIns="45720" rIns="91440" bIns="45720" rtlCol="0" anchor="ctr"/>
          <a:lstStyle>
            <a:lvl1pPr algn="l">
              <a:defRPr sz="567">
                <a:solidFill>
                  <a:schemeClr val="tx1">
                    <a:tint val="75000"/>
                  </a:schemeClr>
                </a:solidFill>
              </a:defRPr>
            </a:lvl1pPr>
          </a:lstStyle>
          <a:p>
            <a:fld id="{1D8BD707-D9CF-40AE-B4C6-C98DA3205C09}" type="datetimeFigureOut">
              <a:rPr lang="en-US" smtClean="0"/>
              <a:pPr/>
              <a:t>7/7/2021</a:t>
            </a:fld>
            <a:endParaRPr lang="en-US"/>
          </a:p>
        </p:txBody>
      </p:sp>
      <p:sp>
        <p:nvSpPr>
          <p:cNvPr id="5" name="Нижний колонтитул 4"/>
          <p:cNvSpPr>
            <a:spLocks noGrp="1"/>
          </p:cNvSpPr>
          <p:nvPr>
            <p:ph type="ftr" sz="quarter" idx="3"/>
          </p:nvPr>
        </p:nvSpPr>
        <p:spPr>
          <a:xfrm>
            <a:off x="1909921" y="3007496"/>
            <a:ext cx="1945958" cy="172758"/>
          </a:xfrm>
          <a:prstGeom prst="rect">
            <a:avLst/>
          </a:prstGeom>
        </p:spPr>
        <p:txBody>
          <a:bodyPr vert="horz" lIns="91440" tIns="45720" rIns="91440" bIns="45720" rtlCol="0" anchor="ctr"/>
          <a:lstStyle>
            <a:lvl1pPr algn="ctr">
              <a:defRPr sz="567">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4072096" y="3007496"/>
            <a:ext cx="1297305" cy="172758"/>
          </a:xfrm>
          <a:prstGeom prst="rect">
            <a:avLst/>
          </a:prstGeom>
        </p:spPr>
        <p:txBody>
          <a:bodyPr vert="horz" lIns="91440" tIns="45720" rIns="91440" bIns="45720" rtlCol="0" anchor="ctr"/>
          <a:lstStyle>
            <a:lvl1pPr algn="r">
              <a:defRPr sz="567">
                <a:solidFill>
                  <a:schemeClr val="tx1">
                    <a:tint val="75000"/>
                  </a:schemeClr>
                </a:solidFill>
              </a:defRPr>
            </a:lvl1pPr>
          </a:lstStyle>
          <a:p>
            <a:fld id="{B6F15528-21DE-4FAA-801E-634DDDAF4B2B}" type="slidenum">
              <a:rPr lang="ru-RU" smtClean="0"/>
              <a:pPr/>
              <a:t>‹#›</a:t>
            </a:fld>
            <a:endParaRPr lang="ru-RU"/>
          </a:p>
        </p:txBody>
      </p:sp>
    </p:spTree>
    <p:extLst>
      <p:ext uri="{BB962C8B-B14F-4D97-AF65-F5344CB8AC3E}">
        <p14:creationId xmlns="" xmlns:p14="http://schemas.microsoft.com/office/powerpoint/2010/main" val="927006854"/>
      </p:ext>
    </p:extLst>
  </p:cSld>
  <p:clrMap bg1="lt1" tx1="dk1" bg2="lt2" tx2="dk2" accent1="accent1" accent2="accent2" accent3="accent3" accent4="accent4" accent5="accent5" accent6="accent6" hlink="hlink" folHlink="folHlink"/>
  <p:sldLayoutIdLst>
    <p:sldLayoutId id="2147483779" r:id="rId1"/>
    <p:sldLayoutId id="2147483780" r:id="rId2"/>
    <p:sldLayoutId id="2147483781" r:id="rId3"/>
    <p:sldLayoutId id="2147483782" r:id="rId4"/>
    <p:sldLayoutId id="2147483783" r:id="rId5"/>
    <p:sldLayoutId id="2147483784" r:id="rId6"/>
    <p:sldLayoutId id="2147483785" r:id="rId7"/>
    <p:sldLayoutId id="2147483786" r:id="rId8"/>
    <p:sldLayoutId id="2147483787" r:id="rId9"/>
    <p:sldLayoutId id="2147483788" r:id="rId10"/>
    <p:sldLayoutId id="2147483789" r:id="rId11"/>
    <p:sldLayoutId id="2147483790" r:id="rId12"/>
  </p:sldLayoutIdLst>
  <p:txStyles>
    <p:titleStyle>
      <a:lvl1pPr algn="l" defTabSz="432420" rtl="0" eaLnBrk="1" latinLnBrk="0" hangingPunct="1">
        <a:lnSpc>
          <a:spcPct val="90000"/>
        </a:lnSpc>
        <a:spcBef>
          <a:spcPct val="0"/>
        </a:spcBef>
        <a:buNone/>
        <a:defRPr sz="2081" kern="1200">
          <a:solidFill>
            <a:schemeClr val="tx1"/>
          </a:solidFill>
          <a:latin typeface="+mj-lt"/>
          <a:ea typeface="+mj-ea"/>
          <a:cs typeface="+mj-cs"/>
        </a:defRPr>
      </a:lvl1pPr>
    </p:titleStyle>
    <p:bodyStyle>
      <a:lvl1pPr marL="108105" indent="-108105" algn="l" defTabSz="432420" rtl="0" eaLnBrk="1" latinLnBrk="0" hangingPunct="1">
        <a:lnSpc>
          <a:spcPct val="90000"/>
        </a:lnSpc>
        <a:spcBef>
          <a:spcPts val="473"/>
        </a:spcBef>
        <a:buFont typeface="Arial" panose="020B0604020202020204" pitchFamily="34" charset="0"/>
        <a:buChar char="•"/>
        <a:defRPr sz="1324" kern="1200">
          <a:solidFill>
            <a:schemeClr val="tx1"/>
          </a:solidFill>
          <a:latin typeface="+mn-lt"/>
          <a:ea typeface="+mn-ea"/>
          <a:cs typeface="+mn-cs"/>
        </a:defRPr>
      </a:lvl1pPr>
      <a:lvl2pPr marL="324315" indent="-108105" algn="l" defTabSz="432420" rtl="0" eaLnBrk="1" latinLnBrk="0" hangingPunct="1">
        <a:lnSpc>
          <a:spcPct val="90000"/>
        </a:lnSpc>
        <a:spcBef>
          <a:spcPts val="236"/>
        </a:spcBef>
        <a:buFont typeface="Arial" panose="020B0604020202020204" pitchFamily="34" charset="0"/>
        <a:buChar char="•"/>
        <a:defRPr sz="1135" kern="1200">
          <a:solidFill>
            <a:schemeClr val="tx1"/>
          </a:solidFill>
          <a:latin typeface="+mn-lt"/>
          <a:ea typeface="+mn-ea"/>
          <a:cs typeface="+mn-cs"/>
        </a:defRPr>
      </a:lvl2pPr>
      <a:lvl3pPr marL="540525" indent="-108105" algn="l" defTabSz="432420" rtl="0" eaLnBrk="1" latinLnBrk="0" hangingPunct="1">
        <a:lnSpc>
          <a:spcPct val="90000"/>
        </a:lnSpc>
        <a:spcBef>
          <a:spcPts val="236"/>
        </a:spcBef>
        <a:buFont typeface="Arial" panose="020B0604020202020204" pitchFamily="34" charset="0"/>
        <a:buChar char="•"/>
        <a:defRPr sz="946" kern="1200">
          <a:solidFill>
            <a:schemeClr val="tx1"/>
          </a:solidFill>
          <a:latin typeface="+mn-lt"/>
          <a:ea typeface="+mn-ea"/>
          <a:cs typeface="+mn-cs"/>
        </a:defRPr>
      </a:lvl3pPr>
      <a:lvl4pPr marL="756735"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4pPr>
      <a:lvl5pPr marL="97294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5pPr>
      <a:lvl6pPr marL="118915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6pPr>
      <a:lvl7pPr marL="140536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7pPr>
      <a:lvl8pPr marL="162157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8pPr>
      <a:lvl9pPr marL="1837784" indent="-108105" algn="l" defTabSz="432420" rtl="0" eaLnBrk="1" latinLnBrk="0" hangingPunct="1">
        <a:lnSpc>
          <a:spcPct val="90000"/>
        </a:lnSpc>
        <a:spcBef>
          <a:spcPts val="236"/>
        </a:spcBef>
        <a:buFont typeface="Arial" panose="020B0604020202020204" pitchFamily="34" charset="0"/>
        <a:buChar char="•"/>
        <a:defRPr sz="851" kern="1200">
          <a:solidFill>
            <a:schemeClr val="tx1"/>
          </a:solidFill>
          <a:latin typeface="+mn-lt"/>
          <a:ea typeface="+mn-ea"/>
          <a:cs typeface="+mn-cs"/>
        </a:defRPr>
      </a:lvl9pPr>
    </p:bodyStyle>
    <p:otherStyle>
      <a:defPPr>
        <a:defRPr lang="ru-RU"/>
      </a:defPPr>
      <a:lvl1pPr marL="0" algn="l" defTabSz="432420" rtl="0" eaLnBrk="1" latinLnBrk="0" hangingPunct="1">
        <a:defRPr sz="851" kern="1200">
          <a:solidFill>
            <a:schemeClr val="tx1"/>
          </a:solidFill>
          <a:latin typeface="+mn-lt"/>
          <a:ea typeface="+mn-ea"/>
          <a:cs typeface="+mn-cs"/>
        </a:defRPr>
      </a:lvl1pPr>
      <a:lvl2pPr marL="216210" algn="l" defTabSz="432420" rtl="0" eaLnBrk="1" latinLnBrk="0" hangingPunct="1">
        <a:defRPr sz="851" kern="1200">
          <a:solidFill>
            <a:schemeClr val="tx1"/>
          </a:solidFill>
          <a:latin typeface="+mn-lt"/>
          <a:ea typeface="+mn-ea"/>
          <a:cs typeface="+mn-cs"/>
        </a:defRPr>
      </a:lvl2pPr>
      <a:lvl3pPr marL="432420" algn="l" defTabSz="432420" rtl="0" eaLnBrk="1" latinLnBrk="0" hangingPunct="1">
        <a:defRPr sz="851" kern="1200">
          <a:solidFill>
            <a:schemeClr val="tx1"/>
          </a:solidFill>
          <a:latin typeface="+mn-lt"/>
          <a:ea typeface="+mn-ea"/>
          <a:cs typeface="+mn-cs"/>
        </a:defRPr>
      </a:lvl3pPr>
      <a:lvl4pPr marL="648630" algn="l" defTabSz="432420" rtl="0" eaLnBrk="1" latinLnBrk="0" hangingPunct="1">
        <a:defRPr sz="851" kern="1200">
          <a:solidFill>
            <a:schemeClr val="tx1"/>
          </a:solidFill>
          <a:latin typeface="+mn-lt"/>
          <a:ea typeface="+mn-ea"/>
          <a:cs typeface="+mn-cs"/>
        </a:defRPr>
      </a:lvl4pPr>
      <a:lvl5pPr marL="864840" algn="l" defTabSz="432420" rtl="0" eaLnBrk="1" latinLnBrk="0" hangingPunct="1">
        <a:defRPr sz="851" kern="1200">
          <a:solidFill>
            <a:schemeClr val="tx1"/>
          </a:solidFill>
          <a:latin typeface="+mn-lt"/>
          <a:ea typeface="+mn-ea"/>
          <a:cs typeface="+mn-cs"/>
        </a:defRPr>
      </a:lvl5pPr>
      <a:lvl6pPr marL="1081049" algn="l" defTabSz="432420" rtl="0" eaLnBrk="1" latinLnBrk="0" hangingPunct="1">
        <a:defRPr sz="851" kern="1200">
          <a:solidFill>
            <a:schemeClr val="tx1"/>
          </a:solidFill>
          <a:latin typeface="+mn-lt"/>
          <a:ea typeface="+mn-ea"/>
          <a:cs typeface="+mn-cs"/>
        </a:defRPr>
      </a:lvl6pPr>
      <a:lvl7pPr marL="1297259" algn="l" defTabSz="432420" rtl="0" eaLnBrk="1" latinLnBrk="0" hangingPunct="1">
        <a:defRPr sz="851" kern="1200">
          <a:solidFill>
            <a:schemeClr val="tx1"/>
          </a:solidFill>
          <a:latin typeface="+mn-lt"/>
          <a:ea typeface="+mn-ea"/>
          <a:cs typeface="+mn-cs"/>
        </a:defRPr>
      </a:lvl7pPr>
      <a:lvl8pPr marL="1513469" algn="l" defTabSz="432420" rtl="0" eaLnBrk="1" latinLnBrk="0" hangingPunct="1">
        <a:defRPr sz="851" kern="1200">
          <a:solidFill>
            <a:schemeClr val="tx1"/>
          </a:solidFill>
          <a:latin typeface="+mn-lt"/>
          <a:ea typeface="+mn-ea"/>
          <a:cs typeface="+mn-cs"/>
        </a:defRPr>
      </a:lvl8pPr>
      <a:lvl9pPr marL="1729679" algn="l" defTabSz="432420" rtl="0" eaLnBrk="1" latinLnBrk="0" hangingPunct="1">
        <a:defRPr sz="851"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hyperlink" Target="consultantplus://offline/ref=8B4D94202DD7660793F37139B910390D71DA1182C932C13777E08CC2820E47759ADE8F455CB4A6010F8C8AFEFF8B09A22E9B90E5FEA5D885i0m2G" TargetMode="External"/><Relationship Id="rId13" Type="http://schemas.openxmlformats.org/officeDocument/2006/relationships/hyperlink" Target="consultantplus://offline/ref=8B4D94202DD7660793F37139B910390D71DA1182C932C13777E08CC2820E47759ADE8F455CB4A6070E8C8AFEFF8B09A22E9B90E5FEA5D885i0m2G" TargetMode="External"/><Relationship Id="rId3" Type="http://schemas.openxmlformats.org/officeDocument/2006/relationships/hyperlink" Target="consultantplus://offline/ref=8B4D94202DD7660793F37139B910390D71DA1182C932C13777E08CC2820E47759ADE8F455CB4A6000C8C8AFEFF8B09A22E9B90E5FEA5D885i0m2G" TargetMode="External"/><Relationship Id="rId7" Type="http://schemas.openxmlformats.org/officeDocument/2006/relationships/hyperlink" Target="consultantplus://offline/ref=8B4D94202DD7660793F37139B910390D71DA1182C932C13777E08CC2820E47759ADE8F455CB4A6010B8C8AFEFF8B09A22E9B90E5FEA5D885i0m2G" TargetMode="External"/><Relationship Id="rId12" Type="http://schemas.openxmlformats.org/officeDocument/2006/relationships/hyperlink" Target="consultantplus://offline/ref=8B4D94202DD7660793F37139B910390D71DA1182C932C13777E08CC2820E47759ADE8F455CB4A6000D8C8AFEFF8B09A22E9B90E5FEA5D885i0m2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consultantplus://offline/ref=8B4D94202DD7660793F37139B910390D71DA1182C932C13777E08CC2820E47759ADE8F455CB4A601018C8AFEFF8B09A22E9B90E5FEA5D885i0m2G" TargetMode="External"/><Relationship Id="rId11" Type="http://schemas.openxmlformats.org/officeDocument/2006/relationships/hyperlink" Target="consultantplus://offline/ref=8B4D94202DD7660793F37139B910390D71DA1182C932C13777E08CC2820E47759ADE8F455CB4A60E0B8C8AFEFF8B09A22E9B90E5FEA5D885i0m2G" TargetMode="External"/><Relationship Id="rId5" Type="http://schemas.openxmlformats.org/officeDocument/2006/relationships/hyperlink" Target="consultantplus://offline/ref=8B4D94202DD7660793F37139B910390D71DA1182C932C13777E08CC2820E47759ADE8F455CB4A601098C8AFEFF8B09A22E9B90E5FEA5D885i0m2G" TargetMode="External"/><Relationship Id="rId10" Type="http://schemas.openxmlformats.org/officeDocument/2006/relationships/hyperlink" Target="consultantplus://offline/ref=8B4D94202DD7660793F37139B910390D71DA1182C932C13777E08CC2820E47759ADE8F455CB4A60E098C8AFEFF8B09A22E9B90E5FEA5D885i0m2G" TargetMode="External"/><Relationship Id="rId4" Type="http://schemas.openxmlformats.org/officeDocument/2006/relationships/hyperlink" Target="consultantplus://offline/ref=8B4D94202DD7660793F37139B910390D71DA1182C932C13777E08CC2820E47759ADE8F455CB4A6000E8C8AFEFF8B09A22E9B90E5FEA5D885i0m2G" TargetMode="External"/><Relationship Id="rId9" Type="http://schemas.openxmlformats.org/officeDocument/2006/relationships/hyperlink" Target="consultantplus://offline/ref=8B4D94202DD7660793F37139B910390D71DA1182C932C13777E08CC2820E47759ADE8F455CB4A6010D8C8AFEFF8B09A22E9B90E5FEA5D885i0m2G" TargetMode="External"/><Relationship Id="rId14" Type="http://schemas.openxmlformats.org/officeDocument/2006/relationships/image" Target="../media/image6.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hyperlink" Target="consultantplus://offline/ref=8B4D94202DD7660793F37139B910390D71DA1182C932C13777E08CC2820E47759ADE8F455CB4A103098C8AFEFF8B09A22E9B90E5FEA5D885i0m2G" TargetMode="External"/><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8" Type="http://schemas.openxmlformats.org/officeDocument/2006/relationships/hyperlink" Target="consultantplus://offline/ref=8B4D94202DD7660793F37139B910390D71DA1182C932C13777E08CC2820E47759ADE8F455CB4A101098C8AFEFF8B09A22E9B90E5FEA5D885i0m2G" TargetMode="External"/><Relationship Id="rId13" Type="http://schemas.openxmlformats.org/officeDocument/2006/relationships/hyperlink" Target="consultantplus://offline/ref=8B4D94202DD7660793F37139B910390D71DA1182C932C13777E08CC2820E47759ADE8F455CB4A101008C8AFEFF8B09A22E9B90E5FEA5D885i0m2G" TargetMode="External"/><Relationship Id="rId3" Type="http://schemas.openxmlformats.org/officeDocument/2006/relationships/image" Target="../media/image2.png"/><Relationship Id="rId7" Type="http://schemas.openxmlformats.org/officeDocument/2006/relationships/hyperlink" Target="consultantplus://offline/ref=8B4D94202DD7660793F37139B910390D71DA1182C932C13777E08CC2820E47759ADE8F455CB4A6000C8C8AFEFF8B09A22E9B90E5FEA5D885i0m2G" TargetMode="External"/><Relationship Id="rId12" Type="http://schemas.openxmlformats.org/officeDocument/2006/relationships/hyperlink" Target="consultantplus://offline/ref=8B4D94202DD7660793F37139B910390D71DA1182C932C13777E08CC2820E47759ADE8F455CB4A10E0C8C8AFEFF8B09A22E9B90E5FEA5D885i0m2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openxmlformats.org/officeDocument/2006/relationships/hyperlink" Target="consultantplus://offline/ref=8B4D94202DD7660793F37139B910390D71DA1182C932C13777E08CC2820E47759ADE8F455CB4A6040E8C8AFEFF8B09A22E9B90E5FEA5D885i0m2G" TargetMode="External"/><Relationship Id="rId11" Type="http://schemas.openxmlformats.org/officeDocument/2006/relationships/hyperlink" Target="consultantplus://offline/ref=8B4D94202DD7660793F37139B910390D71DA1182C932C13777E08CC2820E47759ADE8F455CB4A1010E8C8AFEFF8B09A22E9B90E5FEA5D885i0m2G" TargetMode="External"/><Relationship Id="rId5" Type="http://schemas.openxmlformats.org/officeDocument/2006/relationships/hyperlink" Target="consultantplus://offline/ref=8B4D94202DD7660793F37139B910390D71DA1182C932C13777E08CC2820E47759ADE8F455CB4A1010B8C8AFEFF8B09A22E9B90E5FEA5D885i0m2G" TargetMode="External"/><Relationship Id="rId15" Type="http://schemas.openxmlformats.org/officeDocument/2006/relationships/hyperlink" Target="consultantplus://offline/ref=8B4D94202DD7660793F37139B910390D71DA1182C932C13777E08CC2820E47759ADE8F455CB4A10E0A8C8AFEFF8B09A22E9B90E5FEA5D885i0m2G" TargetMode="External"/><Relationship Id="rId10" Type="http://schemas.openxmlformats.org/officeDocument/2006/relationships/hyperlink" Target="consultantplus://offline/ref=8B4D94202DD7660793F37139B910390D71DA1182C932C13777E08CC2820E47759ADE8F455CB4A1010D8C8AFEFF8B09A22E9B90E5FEA5D885i0m2G" TargetMode="External"/><Relationship Id="rId4" Type="http://schemas.openxmlformats.org/officeDocument/2006/relationships/hyperlink" Target="consultantplus://offline/ref=8B4D94202DD7660793F37139B910390D71DA1182C932C13777E08CC2820E47759ADE8F455CB4A103098C8AFEFF8B09A22E9B90E5FEA5D885i0m2G" TargetMode="External"/><Relationship Id="rId9" Type="http://schemas.openxmlformats.org/officeDocument/2006/relationships/hyperlink" Target="consultantplus://offline/ref=8B4D94202DD7660793F37139B910390D71DA1182C932C13777E08CC2820E47759ADE8F455CB4A101088C8AFEFF8B09A22E9B90E5FEA5D885i0m2G" TargetMode="External"/><Relationship Id="rId14" Type="http://schemas.openxmlformats.org/officeDocument/2006/relationships/hyperlink" Target="consultantplus://offline/ref=8B4D94202DD7660793F37139B910390D71DA1182C932C13777E08CC2820E47759ADE8F455CB4A10E088C8AFEFF8B09A22E9B90E5FEA5D885i0m2G" TargetMode="External"/></Relationships>
</file>

<file path=ppt/slides/_rels/slide6.xml.rels><?xml version="1.0" encoding="UTF-8" standalone="yes"?>
<Relationships xmlns="http://schemas.openxmlformats.org/package/2006/relationships"><Relationship Id="rId8" Type="http://schemas.openxmlformats.org/officeDocument/2006/relationships/hyperlink" Target="consultantplus://offline/ref=8B4D94202DD7660793F37139B910390D71DA1182C932C13777E08CC2820E47759ADE8F455CB4A10F0B8C8AFEFF8B09A22E9B90E5FEA5D885i0m2G" TargetMode="External"/><Relationship Id="rId13" Type="http://schemas.openxmlformats.org/officeDocument/2006/relationships/hyperlink" Target="consultantplus://offline/ref=8B4D94202DD7660793F37139B910390D71DA1182C932C13777E08CC2820E47759ADE8F455CB4A6060C8C8AFEFF8B09A22E9B90E5FEA5D885i0m2G" TargetMode="External"/><Relationship Id="rId3" Type="http://schemas.openxmlformats.org/officeDocument/2006/relationships/image" Target="../media/image2.png"/><Relationship Id="rId7" Type="http://schemas.openxmlformats.org/officeDocument/2006/relationships/hyperlink" Target="consultantplus://offline/ref=8B4D94202DD7660793F37139B910390D71DA1182C932C13777E08CC2820E47759ADE8F455CB4A606098C8AFEFF8B09A22E9B90E5FEA5D885i0m2G" TargetMode="External"/><Relationship Id="rId12" Type="http://schemas.openxmlformats.org/officeDocument/2006/relationships/hyperlink" Target="consultantplus://offline/ref=8B4D94202DD7660793F37139B910390D71DA1182C932C13777E08CC2820E47759ADE8F455CB4A6060B8C8AFEFF8B09A22E9B90E5FEA5D885i0m2G" TargetMode="External"/><Relationship Id="rId17" Type="http://schemas.openxmlformats.org/officeDocument/2006/relationships/hyperlink" Target="consultantplus://offline/ref=8B4D94202DD7660793F37139B910390D71DA1182C932C13777E08CC2820E47759ADE8F455CB4A6070A8C8AFEFF8B09A22E9B90E5FEA5D885i0m2G" TargetMode="External"/><Relationship Id="rId2" Type="http://schemas.openxmlformats.org/officeDocument/2006/relationships/notesSlide" Target="../notesSlides/notesSlide3.xml"/><Relationship Id="rId16" Type="http://schemas.openxmlformats.org/officeDocument/2006/relationships/hyperlink" Target="consultantplus://offline/ref=8B4D94202DD7660793F37139B910390D71DA1182C932C13777E08CC2820E47759ADE8F455CB4A606008C8AFEFF8B09A22E9B90E5FEA5D885i0m2G" TargetMode="External"/><Relationship Id="rId1" Type="http://schemas.openxmlformats.org/officeDocument/2006/relationships/slideLayout" Target="../slideLayouts/slideLayout7.xml"/><Relationship Id="rId6" Type="http://schemas.openxmlformats.org/officeDocument/2006/relationships/hyperlink" Target="consultantplus://offline/ref=8B4D94202DD7660793F37139B910390D71DA1182C932C13777E08CC2820E47759ADE8F455CB4A10F098C8AFEFF8B09A22E9B90E5FEA5D885i0m2G" TargetMode="External"/><Relationship Id="rId11" Type="http://schemas.openxmlformats.org/officeDocument/2006/relationships/hyperlink" Target="consultantplus://offline/ref=8B4D94202DD7660793F37139B910390D71DA1182C932C13777E08CC2820E47759ADE8F455CB4A10F018C8AFEFF8B09A22E9B90E5FEA5D885i0m2G" TargetMode="External"/><Relationship Id="rId5" Type="http://schemas.openxmlformats.org/officeDocument/2006/relationships/hyperlink" Target="consultantplus://offline/ref=8B4D94202DD7660793F37139B910390D71DA1182C932C13777E08CC2820E47759ADE8F455CB4A10E0E8C8AFEFF8B09A22E9B90E5FEA5D885i0m2G" TargetMode="External"/><Relationship Id="rId15" Type="http://schemas.openxmlformats.org/officeDocument/2006/relationships/hyperlink" Target="consultantplus://offline/ref=8B4D94202DD7660793F37139B910390D71DA1182C932C13777E08CC2820E47759ADE8F455CB4A6060E8C8AFEFF8B09A22E9B90E5FEA5D885i0m2G" TargetMode="External"/><Relationship Id="rId10" Type="http://schemas.openxmlformats.org/officeDocument/2006/relationships/hyperlink" Target="consultantplus://offline/ref=8B4D94202DD7660793F37139B910390D71DA1182C932C13777E08CC2820E47759ADE8F455CB4A10F0F8C8AFEFF8B09A22E9B90E5FEA5D885i0m2G" TargetMode="External"/><Relationship Id="rId4" Type="http://schemas.openxmlformats.org/officeDocument/2006/relationships/hyperlink" Target="consultantplus://offline/ref=8B4D94202DD7660793F37139B910390D71DA1182C932C13777E08CC2820E47759ADE8F455CB4A10E0C8C8AFEFF8B09A22E9B90E5FEA5D885i0m2G" TargetMode="External"/><Relationship Id="rId9" Type="http://schemas.openxmlformats.org/officeDocument/2006/relationships/hyperlink" Target="consultantplus://offline/ref=8B4D94202DD7660793F37139B910390D71DA1182C932C13777E08CC2820E47759ADE8F455CB4A10F0D8C8AFEFF8B09A22E9B90E5FEA5D885i0m2G" TargetMode="External"/><Relationship Id="rId14" Type="http://schemas.openxmlformats.org/officeDocument/2006/relationships/hyperlink" Target="consultantplus://offline/ref=8B4D94202DD7660793F37139B910390D71DA1182C932C13777E08CC2820E47759ADE8F455CB4A607088C8AFEFF8B09A22E9B90E5FEA5D885i0m2G" TargetMode="External"/></Relationships>
</file>

<file path=ppt/slides/_rels/slide7.xml.rels><?xml version="1.0" encoding="UTF-8" standalone="yes"?>
<Relationships xmlns="http://schemas.openxmlformats.org/package/2006/relationships"><Relationship Id="rId8" Type="http://schemas.openxmlformats.org/officeDocument/2006/relationships/hyperlink" Target="consultantplus://offline/ref=8B4D94202DD7660793F37139B910390D71DA1182C932C13777E08CC2820E47759ADE8F455CB4A6070E8C8AFEFF8B09A22E9B90E5FEA5D885i0m2G" TargetMode="External"/><Relationship Id="rId3" Type="http://schemas.openxmlformats.org/officeDocument/2006/relationships/hyperlink" Target="consultantplus://offline/ref=8B4D94202DD7660793F37139B910390D71DA1182C932C13777E08CC2820E47759ADE8F455CB4A6070C8C8AFEFF8B09A22E9B90E5FEA5D885i0m2G" TargetMode="External"/><Relationship Id="rId7" Type="http://schemas.openxmlformats.org/officeDocument/2006/relationships/hyperlink" Target="consultantplus://offline/ref=8B4D94202DD7660793F37139B910390D71DA1182C932C13777E08CC2820E47759ADE8F455CB4A6070A8C8AFEFF8B09A22E9B90E5FEA5D885i0m2G" TargetMode="External"/><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consultantplus://offline/ref=8B4D94202DD7660793F37139B910390D71DA1182C932C13777E08CC2820E47759ADE8F455CB4A6060B8C8AFEFF8B09A22E9B90E5FEA5D885i0m2G" TargetMode="External"/><Relationship Id="rId5" Type="http://schemas.openxmlformats.org/officeDocument/2006/relationships/hyperlink" Target="consultantplus://offline/ref=8B4D94202DD7660793F37139B910390D71DA1182C932C13777E08CC2820E47759ADE8F455CB4A10E0E8C8AFEFF8B09A22E9B90E5FEA5D885i0m2G" TargetMode="External"/><Relationship Id="rId4" Type="http://schemas.openxmlformats.org/officeDocument/2006/relationships/hyperlink" Target="consultantplus://offline/ref=8B4D94202DD7660793F37139B910390D71DA1182C932C13777E08CC2820E47759ADE8F455CB4A1010D8C8AFEFF8B09A22E9B90E5FEA5D885i0m2G" TargetMode="External"/><Relationship Id="rId9" Type="http://schemas.openxmlformats.org/officeDocument/2006/relationships/image" Target="../media/image3.png"/></Relationships>
</file>

<file path=ppt/slides/_rels/slide8.xml.rels><?xml version="1.0" encoding="UTF-8" standalone="yes"?>
<Relationships xmlns="http://schemas.openxmlformats.org/package/2006/relationships"><Relationship Id="rId8" Type="http://schemas.openxmlformats.org/officeDocument/2006/relationships/hyperlink" Target="consultantplus://offline/ref=8B4D94202DD7660793F37139B910390D71DA1182C932C13777E08CC2820E47759ADE8F455CB4A6020F8C8AFEFF8B09A22E9B90E5FEA5D885i0m2G" TargetMode="External"/><Relationship Id="rId13" Type="http://schemas.openxmlformats.org/officeDocument/2006/relationships/hyperlink" Target="consultantplus://offline/ref=8B4D94202DD7660793F37139B910390D71DA1182C932C13777E08CC2820E47759ADE8F455CB4A6020D8C8AFEFF8B09A22E9B90E5FEA5D885i0m2G" TargetMode="External"/><Relationship Id="rId3" Type="http://schemas.openxmlformats.org/officeDocument/2006/relationships/image" Target="../media/image2.png"/><Relationship Id="rId7" Type="http://schemas.openxmlformats.org/officeDocument/2006/relationships/hyperlink" Target="consultantplus://offline/ref=8B4D94202DD7660793F37139B910390D71DA1182C932C13777E08CC2820E47759ADE8F455CB4A6050D8C8AFEFF8B09A22E9B90E5FEA5D885i0m2G" TargetMode="External"/><Relationship Id="rId12" Type="http://schemas.openxmlformats.org/officeDocument/2006/relationships/hyperlink" Target="consultantplus://offline/ref=8B4D94202DD7660793F37139B910390D71DA1182C932C13777E08CC2820E47759ADE8F455CB4A6020B8C8AFEFF8B09A22E9B90E5FEA5D885i0m2G" TargetMode="External"/><Relationship Id="rId2" Type="http://schemas.openxmlformats.org/officeDocument/2006/relationships/notesSlide" Target="../notesSlides/notesSlide4.xml"/><Relationship Id="rId16" Type="http://schemas.openxmlformats.org/officeDocument/2006/relationships/hyperlink" Target="consultantplus://offline/ref=8B4D94202DD7660793F37139B910390D71DA1182C932C13777E08CC2820E47759ADE8F455CB4A6030C8C8AFEFF8B09A22E9B90E5FEA5D885i0m2G" TargetMode="External"/><Relationship Id="rId1" Type="http://schemas.openxmlformats.org/officeDocument/2006/relationships/slideLayout" Target="../slideLayouts/slideLayout7.xml"/><Relationship Id="rId6" Type="http://schemas.openxmlformats.org/officeDocument/2006/relationships/hyperlink" Target="consultantplus://offline/ref=8B4D94202DD7660793F37139B910390D71DA1182C932C13777E08CC2820E47759ADE8F455CB4A605088C8AFEFF8B09A22E9B90E5FEA5D885i0m2G" TargetMode="External"/><Relationship Id="rId11" Type="http://schemas.openxmlformats.org/officeDocument/2006/relationships/hyperlink" Target="consultantplus://offline/ref=8B4D94202DD7660793F37139B910390D71DA1182C932C13777E08CC2820E47759ADE8F455CB4A602098C8AFEFF8B09A22E9B90E5FEA5D885i0m2G" TargetMode="External"/><Relationship Id="rId5" Type="http://schemas.openxmlformats.org/officeDocument/2006/relationships/hyperlink" Target="consultantplus://offline/ref=8B4D94202DD7660793F37139B910390D71DA1182C932C13777E08CC2820E47759ADE8F455CB4A604008C8AFEFF8B09A22E9B90E5FEA5D885i0m2G" TargetMode="External"/><Relationship Id="rId15" Type="http://schemas.openxmlformats.org/officeDocument/2006/relationships/hyperlink" Target="consultantplus://offline/ref=8B4D94202DD7660793F37139B910390D71DA1182C932C13777E08CC2820E47759ADE8F455CB4A603088C8AFEFF8B09A22E9B90E5FEA5D885i0m2G" TargetMode="External"/><Relationship Id="rId10" Type="http://schemas.openxmlformats.org/officeDocument/2006/relationships/hyperlink" Target="consultantplus://offline/ref=8B4D94202DD7660793F37139B910390D71DA1182C932C13777E08CC2820E47759ADE8F455CB4A605018C8AFEFF8B09A22E9B90E5FEA5D885i0m2G" TargetMode="External"/><Relationship Id="rId4" Type="http://schemas.openxmlformats.org/officeDocument/2006/relationships/hyperlink" Target="consultantplus://offline/ref=8B4D94202DD7660793F37139B910390D71DA1182C932C13777E08CC2820E47759ADE8F455CB4A6040E8C8AFEFF8B09A22E9B90E5FEA5D885i0m2G" TargetMode="External"/><Relationship Id="rId9" Type="http://schemas.openxmlformats.org/officeDocument/2006/relationships/hyperlink" Target="consultantplus://offline/ref=8B4D94202DD7660793F37139B910390D71DA1182C932C13777E08CC2820E47759ADE8F455CB4A6050F8C8AFEFF8B09A22E9B90E5FEA5D885i0m2G" TargetMode="External"/><Relationship Id="rId14" Type="http://schemas.openxmlformats.org/officeDocument/2006/relationships/hyperlink" Target="consultantplus://offline/ref=8B4D94202DD7660793F37139B910390D71DA1182C932C13777E08CC2820E47759ADE8F455CB4A602018C8AFEFF8B09A22E9B90E5FEA5D885i0m2G" TargetMode="External"/></Relationships>
</file>

<file path=ppt/slides/_rels/slide9.xml.rels><?xml version="1.0" encoding="UTF-8" standalone="yes"?>
<Relationships xmlns="http://schemas.openxmlformats.org/package/2006/relationships"><Relationship Id="rId8" Type="http://schemas.openxmlformats.org/officeDocument/2006/relationships/hyperlink" Target="consultantplus://offline/ref=8B4D94202DD7660793F37139B910390D71DA1182C932C13777E08CC2820E47759ADE8F455CB4A6000D8C8AFEFF8B09A22E9B90E5FEA5D885i0m2G" TargetMode="External"/><Relationship Id="rId3" Type="http://schemas.openxmlformats.org/officeDocument/2006/relationships/hyperlink" Target="consultantplus://offline/ref=8B4D94202DD7660793F37139B910390D71DA1182C932C13777E08CC2820E47759ADE8F455CB4A6030A8C8AFEFF8B09A22E9B90E5FEA5D885i0m2G" TargetMode="External"/><Relationship Id="rId7" Type="http://schemas.openxmlformats.org/officeDocument/2006/relationships/hyperlink" Target="consultantplus://offline/ref=8B4D94202DD7660793F37139B910390D71DA1182C932C13777E08CC2820E47759ADE8F455CB4A6000B8C8AFEFF8B09A22E9B90E5FEA5D885i0m2G" TargetMode="External"/><Relationship Id="rId12"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hyperlink" Target="consultantplus://offline/ref=8B4D94202DD7660793F37139B910390D71DA1182C932C13777E08CC2820E47759ADE8F455CB4A600098C8AFEFF8B09A22E9B90E5FEA5D885i0m2G" TargetMode="External"/><Relationship Id="rId11" Type="http://schemas.openxmlformats.org/officeDocument/2006/relationships/hyperlink" Target="consultantplus://offline/ref=8B4D94202DD7660793F37139B910390D71DA1182C932C13777E08CC2820E47759ADE8F455CB4A602018C8AFEFF8B09A22E9B90E5FEA5D885i0m2G" TargetMode="External"/><Relationship Id="rId5" Type="http://schemas.openxmlformats.org/officeDocument/2006/relationships/hyperlink" Target="consultantplus://offline/ref=8B4D94202DD7660793F37139B910390D71DA1182C932C13777E08CC2820E47759ADE8F455CB4A6030E8C8AFEFF8B09A22E9B90E5FEA5D885i0m2G" TargetMode="External"/><Relationship Id="rId10" Type="http://schemas.openxmlformats.org/officeDocument/2006/relationships/hyperlink" Target="consultantplus://offline/ref=8B4D94202DD7660793F37139B910390D71DA1182C932C13777E08CC2820E47759ADE8F455CB4A605088C8AFEFF8B09A22E9B90E5FEA5D885i0m2G" TargetMode="External"/><Relationship Id="rId4" Type="http://schemas.openxmlformats.org/officeDocument/2006/relationships/hyperlink" Target="consultantplus://offline/ref=8B4D94202DD7660793F37139B910390D71DA1182C932C13777E08CC2820E47759ADE8F455CB4A6030C8C8AFEFF8B09A22E9B90E5FEA5D885i0m2G" TargetMode="External"/><Relationship Id="rId9" Type="http://schemas.openxmlformats.org/officeDocument/2006/relationships/hyperlink" Target="consultantplus://offline/ref=8B4D94202DD7660793F37139B910390D71DA1182C932C13777E08CC2820E47759ADE8F455CB4A604008C8AFEFF8B09A22E9B90E5FEA5D885i0m2G"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bg>
      <p:bgPr>
        <a:pattFill prst="ltDnDiag">
          <a:fgClr>
            <a:srgbClr val="E6E6E6"/>
          </a:fgClr>
          <a:bgClr>
            <a:schemeClr val="bg1"/>
          </a:bgClr>
        </a:pattFill>
        <a:effectLst/>
      </p:bgPr>
    </p:bg>
    <p:spTree>
      <p:nvGrpSpPr>
        <p:cNvPr id="1" name=""/>
        <p:cNvGrpSpPr/>
        <p:nvPr/>
      </p:nvGrpSpPr>
      <p:grpSpPr>
        <a:xfrm>
          <a:off x="0" y="0"/>
          <a:ext cx="0" cy="0"/>
          <a:chOff x="0" y="0"/>
          <a:chExt cx="0" cy="0"/>
        </a:xfrm>
      </p:grpSpPr>
      <p:sp>
        <p:nvSpPr>
          <p:cNvPr id="8" name="object 8"/>
          <p:cNvSpPr/>
          <p:nvPr/>
        </p:nvSpPr>
        <p:spPr>
          <a:xfrm>
            <a:off x="8055" y="3045301"/>
            <a:ext cx="5752465" cy="0"/>
          </a:xfrm>
          <a:custGeom>
            <a:avLst/>
            <a:gdLst/>
            <a:ahLst/>
            <a:cxnLst/>
            <a:rect l="l" t="t" r="r" b="b"/>
            <a:pathLst>
              <a:path w="5752465">
                <a:moveTo>
                  <a:pt x="0" y="0"/>
                </a:moveTo>
                <a:lnTo>
                  <a:pt x="5751940" y="0"/>
                </a:lnTo>
              </a:path>
            </a:pathLst>
          </a:custGeom>
          <a:ln w="9525">
            <a:solidFill>
              <a:srgbClr val="003B59"/>
            </a:solidFill>
          </a:ln>
        </p:spPr>
        <p:txBody>
          <a:bodyPr wrap="square" lIns="0" tIns="0" rIns="0" bIns="0" rtlCol="0"/>
          <a:lstStyle/>
          <a:p>
            <a:endParaRPr/>
          </a:p>
        </p:txBody>
      </p:sp>
      <p:sp>
        <p:nvSpPr>
          <p:cNvPr id="9" name="object 9"/>
          <p:cNvSpPr/>
          <p:nvPr/>
        </p:nvSpPr>
        <p:spPr>
          <a:xfrm>
            <a:off x="4519471" y="227722"/>
            <a:ext cx="1240523" cy="2752568"/>
          </a:xfrm>
          <a:prstGeom prst="rect">
            <a:avLst/>
          </a:prstGeom>
          <a:blipFill>
            <a:blip r:embed="rId3" cstate="print"/>
            <a:stretch>
              <a:fillRect/>
            </a:stretch>
          </a:blipFill>
        </p:spPr>
        <p:txBody>
          <a:bodyPr wrap="square" lIns="0" tIns="0" rIns="0" bIns="0" rtlCol="0"/>
          <a:lstStyle/>
          <a:p>
            <a:endParaRPr/>
          </a:p>
        </p:txBody>
      </p:sp>
      <p:sp>
        <p:nvSpPr>
          <p:cNvPr id="11" name="TextBox 10"/>
          <p:cNvSpPr txBox="1"/>
          <p:nvPr/>
        </p:nvSpPr>
        <p:spPr>
          <a:xfrm>
            <a:off x="0" y="3029406"/>
            <a:ext cx="2294055" cy="215444"/>
          </a:xfrm>
          <a:prstGeom prst="rect">
            <a:avLst/>
          </a:prstGeom>
          <a:noFill/>
        </p:spPr>
        <p:txBody>
          <a:bodyPr wrap="square" rtlCol="0">
            <a:spAutoFit/>
          </a:bodyPr>
          <a:lstStyle/>
          <a:p>
            <a:r>
              <a:rPr lang="en-US" sz="800" dirty="0" smtClean="0">
                <a:solidFill>
                  <a:schemeClr val="bg1">
                    <a:lumMod val="65000"/>
                  </a:schemeClr>
                </a:solidFill>
              </a:rPr>
              <a:t>www.roskazna.ru</a:t>
            </a:r>
            <a:endParaRPr lang="ru-RU" sz="800" dirty="0">
              <a:solidFill>
                <a:schemeClr val="bg1">
                  <a:lumMod val="65000"/>
                </a:schemeClr>
              </a:solidFill>
            </a:endParaRPr>
          </a:p>
        </p:txBody>
      </p:sp>
      <p:sp>
        <p:nvSpPr>
          <p:cNvPr id="12" name="TextBox 11"/>
          <p:cNvSpPr txBox="1"/>
          <p:nvPr/>
        </p:nvSpPr>
        <p:spPr>
          <a:xfrm>
            <a:off x="3492500" y="3029406"/>
            <a:ext cx="2286000" cy="338554"/>
          </a:xfrm>
          <a:prstGeom prst="rect">
            <a:avLst/>
          </a:prstGeom>
          <a:noFill/>
          <a:scene3d>
            <a:camera prst="orthographicFront"/>
            <a:lightRig rig="threePt" dir="t"/>
          </a:scene3d>
          <a:sp3d>
            <a:bevelT/>
          </a:sp3d>
        </p:spPr>
        <p:txBody>
          <a:bodyPr wrap="square" rtlCol="0">
            <a:spAutoFit/>
          </a:bodyPr>
          <a:lstStyle/>
          <a:p>
            <a:pPr algn="r"/>
            <a:r>
              <a:rPr lang="ru-RU" sz="800" dirty="0" smtClean="0">
                <a:solidFill>
                  <a:schemeClr val="bg1">
                    <a:lumMod val="65000"/>
                  </a:schemeClr>
                </a:solidFill>
              </a:rPr>
              <a:t> г. Ульяновск май 2021</a:t>
            </a:r>
          </a:p>
          <a:p>
            <a:pPr algn="r"/>
            <a:r>
              <a:rPr lang="ru-RU" sz="800" dirty="0" smtClean="0">
                <a:solidFill>
                  <a:schemeClr val="bg1">
                    <a:lumMod val="65000"/>
                  </a:schemeClr>
                </a:solidFill>
              </a:rPr>
              <a:t> </a:t>
            </a:r>
            <a:r>
              <a:rPr lang="ru-RU" sz="800" dirty="0">
                <a:solidFill>
                  <a:schemeClr val="bg1">
                    <a:lumMod val="65000"/>
                  </a:schemeClr>
                </a:solidFill>
              </a:rPr>
              <a:t>год</a:t>
            </a:r>
          </a:p>
        </p:txBody>
      </p:sp>
      <p:sp>
        <p:nvSpPr>
          <p:cNvPr id="15" name="TextBox 14"/>
          <p:cNvSpPr txBox="1"/>
          <p:nvPr/>
        </p:nvSpPr>
        <p:spPr>
          <a:xfrm>
            <a:off x="215900" y="2308224"/>
            <a:ext cx="4157352" cy="338554"/>
          </a:xfrm>
          <a:prstGeom prst="rect">
            <a:avLst/>
          </a:prstGeom>
          <a:noFill/>
        </p:spPr>
        <p:txBody>
          <a:bodyPr wrap="square" rtlCol="0">
            <a:spAutoFit/>
          </a:bodyPr>
          <a:lstStyle/>
          <a:p>
            <a:pPr>
              <a:defRPr/>
            </a:pPr>
            <a:r>
              <a:rPr lang="ru-RU" altLang="ru-RU" sz="800" dirty="0" smtClean="0">
                <a:latin typeface="Times New Roman" pitchFamily="18" charset="0"/>
                <a:cs typeface="Times New Roman" pitchFamily="18" charset="0"/>
              </a:rPr>
              <a:t>Панина Ксения Валерьевна</a:t>
            </a:r>
            <a:endParaRPr lang="ru-RU" altLang="ru-RU" sz="800" dirty="0">
              <a:latin typeface="Times New Roman" pitchFamily="18" charset="0"/>
              <a:cs typeface="Times New Roman" pitchFamily="18" charset="0"/>
            </a:endParaRPr>
          </a:p>
          <a:p>
            <a:r>
              <a:rPr lang="ru-RU" altLang="ru-RU" sz="800" dirty="0">
                <a:latin typeface="Times New Roman" pitchFamily="18" charset="0"/>
                <a:cs typeface="Times New Roman" pitchFamily="18" charset="0"/>
              </a:rPr>
              <a:t>Главный казначей </a:t>
            </a:r>
            <a:r>
              <a:rPr lang="ru-RU" sz="800" dirty="0" smtClean="0">
                <a:latin typeface="Times New Roman" panose="02020603050405020304" pitchFamily="18" charset="0"/>
                <a:cs typeface="Times New Roman" panose="02020603050405020304" pitchFamily="18" charset="0"/>
              </a:rPr>
              <a:t>Отдела  бюджетного учета  и отчетности  по операциям бюджетов</a:t>
            </a:r>
            <a:endParaRPr lang="ru-RU" sz="800" dirty="0">
              <a:latin typeface="Times New Roman" panose="02020603050405020304" pitchFamily="18" charset="0"/>
              <a:cs typeface="Times New Roman" panose="02020603050405020304" pitchFamily="18" charset="0"/>
            </a:endParaRPr>
          </a:p>
        </p:txBody>
      </p:sp>
      <p:sp>
        <p:nvSpPr>
          <p:cNvPr id="16" name="object 2"/>
          <p:cNvSpPr/>
          <p:nvPr/>
        </p:nvSpPr>
        <p:spPr>
          <a:xfrm>
            <a:off x="1" y="2681267"/>
            <a:ext cx="2654299" cy="156528"/>
          </a:xfrm>
          <a:custGeom>
            <a:avLst/>
            <a:gdLst/>
            <a:ahLst/>
            <a:cxnLst/>
            <a:rect l="l" t="t" r="r" b="b"/>
            <a:pathLst>
              <a:path w="4416425">
                <a:moveTo>
                  <a:pt x="0" y="0"/>
                </a:moveTo>
                <a:lnTo>
                  <a:pt x="4415994" y="0"/>
                </a:lnTo>
              </a:path>
            </a:pathLst>
          </a:custGeom>
          <a:ln w="9525">
            <a:solidFill>
              <a:srgbClr val="003B59"/>
            </a:solidFill>
          </a:ln>
        </p:spPr>
        <p:txBody>
          <a:bodyPr wrap="square" lIns="0" tIns="0" rIns="0" bIns="0" rtlCol="0"/>
          <a:lstStyle/>
          <a:p>
            <a:endParaRPr/>
          </a:p>
        </p:txBody>
      </p:sp>
      <p:sp>
        <p:nvSpPr>
          <p:cNvPr id="14" name="object 2"/>
          <p:cNvSpPr/>
          <p:nvPr/>
        </p:nvSpPr>
        <p:spPr>
          <a:xfrm flipV="1">
            <a:off x="0" y="250825"/>
            <a:ext cx="4416425"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90065" y="59214"/>
            <a:ext cx="336550" cy="344011"/>
          </a:xfrm>
          <a:prstGeom prst="rect">
            <a:avLst/>
          </a:prstGeom>
          <a:blipFill>
            <a:blip r:embed="rId4"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4" name="Прямоугольник 3"/>
          <p:cNvSpPr/>
          <p:nvPr/>
        </p:nvSpPr>
        <p:spPr>
          <a:xfrm>
            <a:off x="375474" y="197667"/>
            <a:ext cx="2586542" cy="246221"/>
          </a:xfrm>
          <a:prstGeom prst="rect">
            <a:avLst/>
          </a:prstGeom>
        </p:spPr>
        <p:txBody>
          <a:bodyPr wrap="none">
            <a:spAutoFit/>
          </a:bodyPr>
          <a:lstStyle/>
          <a:p>
            <a:r>
              <a:rPr lang="ru-RU" altLang="ru-RU" sz="1000" b="1" i="1" cap="all" spc="46" dirty="0" err="1" smtClean="0">
                <a:solidFill>
                  <a:schemeClr val="accent1">
                    <a:lumMod val="75000"/>
                  </a:schemeClr>
                </a:solidFill>
                <a:latin typeface="+mj-lt"/>
                <a:cs typeface="Times New Roman" panose="02020603050405020304" pitchFamily="18" charset="0"/>
              </a:rPr>
              <a:t>Уфк</a:t>
            </a:r>
            <a:r>
              <a:rPr lang="ru-RU" altLang="ru-RU" sz="1000" b="1" i="1" cap="all" spc="46" dirty="0" smtClean="0">
                <a:solidFill>
                  <a:schemeClr val="accent1">
                    <a:lumMod val="75000"/>
                  </a:schemeClr>
                </a:solidFill>
                <a:latin typeface="+mj-lt"/>
                <a:cs typeface="Times New Roman" panose="02020603050405020304" pitchFamily="18" charset="0"/>
              </a:rPr>
              <a:t>  по ульяновской области</a:t>
            </a:r>
            <a:endParaRPr lang="ru-RU" sz="1000" i="1" dirty="0">
              <a:solidFill>
                <a:schemeClr val="accent1">
                  <a:lumMod val="75000"/>
                </a:schemeClr>
              </a:solidFill>
              <a:latin typeface="+mj-lt"/>
              <a:cs typeface="Times New Roman" panose="02020603050405020304" pitchFamily="18" charset="0"/>
            </a:endParaRPr>
          </a:p>
        </p:txBody>
      </p:sp>
      <p:sp>
        <p:nvSpPr>
          <p:cNvPr id="18" name="Скругленный прямоугольник 17"/>
          <p:cNvSpPr/>
          <p:nvPr/>
        </p:nvSpPr>
        <p:spPr>
          <a:xfrm>
            <a:off x="429795" y="758329"/>
            <a:ext cx="4685353" cy="1368152"/>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400" b="1" dirty="0">
                <a:latin typeface="Times New Roman" pitchFamily="18" charset="0"/>
                <a:cs typeface="Times New Roman" pitchFamily="18" charset="0"/>
              </a:rPr>
              <a:t>Особенности составления и представления ф.0503195</a:t>
            </a:r>
          </a:p>
          <a:p>
            <a:pPr algn="ctr"/>
            <a:r>
              <a:rPr lang="ru-RU" sz="1400" dirty="0">
                <a:latin typeface="Times New Roman" pitchFamily="18" charset="0"/>
                <a:cs typeface="Times New Roman" pitchFamily="18" charset="0"/>
              </a:rPr>
              <a:t>«</a:t>
            </a:r>
            <a:r>
              <a:rPr lang="ru-RU" sz="1400" b="1" dirty="0">
                <a:latin typeface="Times New Roman" pitchFamily="18" charset="0"/>
                <a:cs typeface="Times New Roman" pitchFamily="18" charset="0"/>
              </a:rPr>
              <a:t>Баланс операций в системе казначейских</a:t>
            </a:r>
          </a:p>
          <a:p>
            <a:pPr algn="ctr"/>
            <a:r>
              <a:rPr lang="ru-RU" sz="1400" b="1" dirty="0">
                <a:latin typeface="Times New Roman" pitchFamily="18" charset="0"/>
                <a:cs typeface="Times New Roman" pitchFamily="18" charset="0"/>
              </a:rPr>
              <a:t>платежей</a:t>
            </a:r>
            <a:r>
              <a:rPr lang="ru-RU" sz="1400" dirty="0">
                <a:latin typeface="Times New Roman" pitchFamily="18" charset="0"/>
                <a:cs typeface="Times New Roman" pitchFamily="18" charset="0"/>
              </a:rPr>
              <a:t>»</a:t>
            </a:r>
          </a:p>
          <a:p>
            <a:pPr algn="ctr"/>
            <a:endParaRPr lang="ru-RU" sz="1200" dirty="0"/>
          </a:p>
        </p:txBody>
      </p:sp>
    </p:spTree>
  </p:cSld>
  <p:clrMapOvr>
    <a:masterClrMapping/>
  </p:clrMapOvr>
  <mc:AlternateContent xmlns:mc="http://schemas.openxmlformats.org/markup-compatibility/2006">
    <mc:Choice xmlns=""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pic>
        <p:nvPicPr>
          <p:cNvPr id="10" name="Picture 2"/>
          <p:cNvPicPr>
            <a:picLocks noChangeAspect="1" noChangeArrowheads="1"/>
          </p:cNvPicPr>
          <p:nvPr/>
        </p:nvPicPr>
        <p:blipFill rotWithShape="1">
          <a:blip r:embed="rId3">
            <a:extLst>
              <a:ext uri="{28A0092B-C50C-407E-A947-70E740481C1C}">
                <a14:useLocalDpi xmlns="" xmlns:a14="http://schemas.microsoft.com/office/drawing/2010/main" val="0"/>
              </a:ext>
            </a:extLst>
          </a:blip>
          <a:srcRect t="9780" r="40431" b="5459"/>
          <a:stretch/>
        </p:blipFill>
        <p:spPr bwMode="auto">
          <a:xfrm>
            <a:off x="139700" y="485677"/>
            <a:ext cx="5551512" cy="27363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Скругленный прямоугольник 5"/>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349552679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3227882870"/>
              </p:ext>
            </p:extLst>
          </p:nvPr>
        </p:nvGraphicFramePr>
        <p:xfrm>
          <a:off x="2580" y="432597"/>
          <a:ext cx="5930185" cy="2812253"/>
        </p:xfrm>
        <a:graphic>
          <a:graphicData uri="http://schemas.openxmlformats.org/drawingml/2006/table">
            <a:tbl>
              <a:tblPr firstRow="1" bandRow="1">
                <a:tableStyleId>{5C22544A-7EE6-4342-B048-85BDC9FD1C3A}</a:tableStyleId>
              </a:tblPr>
              <a:tblGrid>
                <a:gridCol w="5930185">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endParaRPr lang="ru-RU" sz="9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47263" y="5162"/>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6" name="Заголовок 5"/>
          <p:cNvSpPr>
            <a:spLocks noGrp="1"/>
          </p:cNvSpPr>
          <p:nvPr>
            <p:ph type="title"/>
          </p:nvPr>
        </p:nvSpPr>
        <p:spPr>
          <a:xfrm>
            <a:off x="315538" y="427993"/>
            <a:ext cx="5055077" cy="1554472"/>
          </a:xfrm>
          <a:solidFill>
            <a:srgbClr val="0070C0"/>
          </a:solidFill>
        </p:spPr>
        <p:txBody>
          <a:bodyPr>
            <a:normAutofit fontScale="90000"/>
          </a:bodyPr>
          <a:lstStyle/>
          <a:p>
            <a:r>
              <a:rPr lang="ru-RU" sz="800" dirty="0">
                <a:solidFill>
                  <a:srgbClr val="FFFFFF"/>
                </a:solidFill>
                <a:latin typeface="Times New Roman" pitchFamily="18" charset="0"/>
                <a:cs typeface="Times New Roman" pitchFamily="18" charset="0"/>
              </a:rPr>
              <a:t>В </a:t>
            </a:r>
            <a:r>
              <a:rPr lang="ru-RU" sz="800" dirty="0">
                <a:solidFill>
                  <a:srgbClr val="FFFFFF"/>
                </a:solidFill>
                <a:latin typeface="Times New Roman" pitchFamily="18" charset="0"/>
                <a:cs typeface="Times New Roman" pitchFamily="18" charset="0"/>
                <a:hlinkClick r:id="rId3"/>
              </a:rPr>
              <a:t>разделе 3</a:t>
            </a:r>
            <a:r>
              <a:rPr lang="ru-RU" sz="800" dirty="0">
                <a:solidFill>
                  <a:srgbClr val="FFFFFF"/>
                </a:solidFill>
                <a:latin typeface="Times New Roman" pitchFamily="18" charset="0"/>
                <a:cs typeface="Times New Roman" pitchFamily="18" charset="0"/>
              </a:rPr>
              <a:t> "Финансовый результат по операциям по управлению остатками средств на едином казначейском счете" Баланса операций в системе казначейских платежей (ф. 0503195) отражается финансовый результат по операциям по управлению остатками средств на едином казначейском счете в разрезе показателей по строкам:</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4"/>
              </a:rPr>
              <a:t>строка 120</a:t>
            </a:r>
            <a:r>
              <a:rPr lang="ru-RU" sz="800" dirty="0">
                <a:solidFill>
                  <a:srgbClr val="FFFFFF"/>
                </a:solidFill>
                <a:latin typeface="Times New Roman" pitchFamily="18" charset="0"/>
                <a:cs typeface="Times New Roman" pitchFamily="18" charset="0"/>
              </a:rPr>
              <a:t> - сумма </a:t>
            </a:r>
            <a:r>
              <a:rPr lang="ru-RU" sz="800" dirty="0">
                <a:solidFill>
                  <a:srgbClr val="FFFFFF"/>
                </a:solidFill>
                <a:latin typeface="Times New Roman" pitchFamily="18" charset="0"/>
                <a:cs typeface="Times New Roman" pitchFamily="18" charset="0"/>
                <a:hlinkClick r:id="rId5"/>
              </a:rPr>
              <a:t>строк 130</a:t>
            </a:r>
            <a:r>
              <a:rPr lang="ru-RU" sz="800" dirty="0">
                <a:solidFill>
                  <a:srgbClr val="FFFFFF"/>
                </a:solidFill>
                <a:latin typeface="Times New Roman" pitchFamily="18" charset="0"/>
                <a:cs typeface="Times New Roman" pitchFamily="18" charset="0"/>
              </a:rPr>
              <a:t>, </a:t>
            </a:r>
            <a:r>
              <a:rPr lang="ru-RU" sz="800" dirty="0">
                <a:solidFill>
                  <a:srgbClr val="FFFFFF"/>
                </a:solidFill>
                <a:latin typeface="Times New Roman" pitchFamily="18" charset="0"/>
                <a:cs typeface="Times New Roman" pitchFamily="18" charset="0"/>
                <a:hlinkClick r:id="rId6"/>
              </a:rPr>
              <a:t>140</a:t>
            </a:r>
            <a:r>
              <a:rPr lang="ru-RU" sz="800" dirty="0">
                <a:solidFill>
                  <a:srgbClr val="FFFFFF"/>
                </a:solidFill>
                <a:latin typeface="Times New Roman" pitchFamily="18" charset="0"/>
                <a:cs typeface="Times New Roman" pitchFamily="18" charset="0"/>
              </a:rPr>
              <a:t>;</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5"/>
              </a:rPr>
              <a:t>строка 130</a:t>
            </a:r>
            <a:r>
              <a:rPr lang="ru-RU" sz="800" dirty="0">
                <a:solidFill>
                  <a:srgbClr val="FFFFFF"/>
                </a:solidFill>
                <a:latin typeface="Times New Roman" pitchFamily="18" charset="0"/>
                <a:cs typeface="Times New Roman" pitchFamily="18" charset="0"/>
              </a:rPr>
              <a:t> - разность суммы </a:t>
            </a:r>
            <a:r>
              <a:rPr lang="ru-RU" sz="800" dirty="0">
                <a:solidFill>
                  <a:srgbClr val="FFFFFF"/>
                </a:solidFill>
                <a:latin typeface="Times New Roman" pitchFamily="18" charset="0"/>
                <a:cs typeface="Times New Roman" pitchFamily="18" charset="0"/>
                <a:hlinkClick r:id="rId7"/>
              </a:rPr>
              <a:t>строк 131</a:t>
            </a:r>
            <a:r>
              <a:rPr lang="ru-RU" sz="800" dirty="0">
                <a:solidFill>
                  <a:srgbClr val="FFFFFF"/>
                </a:solidFill>
                <a:latin typeface="Times New Roman" pitchFamily="18" charset="0"/>
                <a:cs typeface="Times New Roman" pitchFamily="18" charset="0"/>
              </a:rPr>
              <a:t>, </a:t>
            </a:r>
            <a:r>
              <a:rPr lang="ru-RU" sz="800" dirty="0">
                <a:solidFill>
                  <a:srgbClr val="FFFFFF"/>
                </a:solidFill>
                <a:latin typeface="Times New Roman" pitchFamily="18" charset="0"/>
                <a:cs typeface="Times New Roman" pitchFamily="18" charset="0"/>
                <a:hlinkClick r:id="rId8"/>
              </a:rPr>
              <a:t>133</a:t>
            </a:r>
            <a:r>
              <a:rPr lang="ru-RU" sz="800" dirty="0">
                <a:solidFill>
                  <a:srgbClr val="FFFFFF"/>
                </a:solidFill>
                <a:latin typeface="Times New Roman" pitchFamily="18" charset="0"/>
                <a:cs typeface="Times New Roman" pitchFamily="18" charset="0"/>
              </a:rPr>
              <a:t> и </a:t>
            </a:r>
            <a:r>
              <a:rPr lang="ru-RU" sz="800" dirty="0">
                <a:solidFill>
                  <a:srgbClr val="FFFFFF"/>
                </a:solidFill>
                <a:latin typeface="Times New Roman" pitchFamily="18" charset="0"/>
                <a:cs typeface="Times New Roman" pitchFamily="18" charset="0"/>
                <a:hlinkClick r:id="rId9"/>
              </a:rPr>
              <a:t>строки 132</a:t>
            </a:r>
            <a:r>
              <a:rPr lang="ru-RU" sz="800" dirty="0">
                <a:solidFill>
                  <a:srgbClr val="FFFFFF"/>
                </a:solidFill>
                <a:latin typeface="Times New Roman" pitchFamily="18" charset="0"/>
                <a:cs typeface="Times New Roman" pitchFamily="18" charset="0"/>
              </a:rPr>
              <a:t>;</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7"/>
              </a:rPr>
              <a:t>строка 131</a:t>
            </a:r>
            <a:r>
              <a:rPr lang="ru-RU" sz="800" dirty="0">
                <a:solidFill>
                  <a:srgbClr val="FFFFFF"/>
                </a:solidFill>
                <a:latin typeface="Times New Roman" pitchFamily="18" charset="0"/>
                <a:cs typeface="Times New Roman" pitchFamily="18" charset="0"/>
              </a:rPr>
              <a:t> - показатели по счету 042111000 "Доходы от управления остатками средств на ЕКС текущего финансового года, подлежащие распределению между бюджетами";</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9"/>
              </a:rPr>
              <a:t>строка 132</a:t>
            </a:r>
            <a:r>
              <a:rPr lang="ru-RU" sz="800" dirty="0">
                <a:solidFill>
                  <a:srgbClr val="FFFFFF"/>
                </a:solidFill>
                <a:latin typeface="Times New Roman" pitchFamily="18" charset="0"/>
                <a:cs typeface="Times New Roman" pitchFamily="18" charset="0"/>
              </a:rPr>
              <a:t> - показатели по счету 042112000 "Доходы от управления остатками средств на ЕКС текущего финансового года, распределенные между бюджетами";</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8"/>
              </a:rPr>
              <a:t>строка 133</a:t>
            </a:r>
            <a:r>
              <a:rPr lang="ru-RU" sz="800" dirty="0">
                <a:solidFill>
                  <a:srgbClr val="FFFFFF"/>
                </a:solidFill>
                <a:latin typeface="Times New Roman" pitchFamily="18" charset="0"/>
                <a:cs typeface="Times New Roman" pitchFamily="18" charset="0"/>
              </a:rPr>
              <a:t> - показатели по счету 042113000 "Прочие доходы от операций с активами от управления остатками средств на ЕКС текущего финансового года";</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6"/>
              </a:rPr>
              <a:t>Строка 140</a:t>
            </a:r>
            <a:r>
              <a:rPr lang="ru-RU" sz="800" dirty="0">
                <a:solidFill>
                  <a:srgbClr val="FFFFFF"/>
                </a:solidFill>
                <a:latin typeface="Times New Roman" pitchFamily="18" charset="0"/>
                <a:cs typeface="Times New Roman" pitchFamily="18" charset="0"/>
              </a:rPr>
              <a:t> - показатели по счету 042130000 "Финансовый результат по управлению остатками средств на ЕКС прошлых отчетных периодов";</a:t>
            </a:r>
            <a:br>
              <a:rPr lang="ru-RU" sz="800" dirty="0">
                <a:solidFill>
                  <a:srgbClr val="FFFFFF"/>
                </a:solidFill>
                <a:latin typeface="Times New Roman" pitchFamily="18" charset="0"/>
                <a:cs typeface="Times New Roman" pitchFamily="18" charset="0"/>
              </a:rPr>
            </a:br>
            <a:r>
              <a:rPr lang="ru-RU" sz="800" dirty="0">
                <a:solidFill>
                  <a:srgbClr val="FFFFFF"/>
                </a:solidFill>
                <a:hlinkClick r:id="rId10"/>
              </a:rPr>
              <a:t>строка 150</a:t>
            </a:r>
            <a:r>
              <a:rPr lang="ru-RU" sz="800" dirty="0">
                <a:solidFill>
                  <a:srgbClr val="FFFFFF"/>
                </a:solidFill>
              </a:rPr>
              <a:t> - показатели </a:t>
            </a:r>
            <a:r>
              <a:rPr lang="ru-RU" sz="800" dirty="0">
                <a:solidFill>
                  <a:srgbClr val="FFFFFF"/>
                </a:solidFill>
                <a:hlinkClick r:id="rId4"/>
              </a:rPr>
              <a:t>строки 120</a:t>
            </a:r>
            <a:r>
              <a:rPr lang="ru-RU" sz="800" dirty="0">
                <a:solidFill>
                  <a:srgbClr val="FFFFFF"/>
                </a:solidFill>
              </a:rPr>
              <a:t>;</a:t>
            </a:r>
            <a:br>
              <a:rPr lang="ru-RU" sz="800" dirty="0">
                <a:solidFill>
                  <a:srgbClr val="FFFFFF"/>
                </a:solidFill>
              </a:rPr>
            </a:br>
            <a:r>
              <a:rPr lang="ru-RU" sz="800" dirty="0">
                <a:solidFill>
                  <a:srgbClr val="FFFFFF"/>
                </a:solidFill>
                <a:hlinkClick r:id="rId11"/>
              </a:rPr>
              <a:t>строка 160</a:t>
            </a:r>
            <a:r>
              <a:rPr lang="ru-RU" sz="800" dirty="0">
                <a:solidFill>
                  <a:srgbClr val="FFFFFF"/>
                </a:solidFill>
              </a:rPr>
              <a:t> - сумма </a:t>
            </a:r>
            <a:r>
              <a:rPr lang="ru-RU" sz="800" dirty="0">
                <a:solidFill>
                  <a:srgbClr val="FFFFFF"/>
                </a:solidFill>
                <a:hlinkClick r:id="rId12"/>
              </a:rPr>
              <a:t>строк 110</a:t>
            </a:r>
            <a:r>
              <a:rPr lang="ru-RU" sz="800" dirty="0">
                <a:solidFill>
                  <a:srgbClr val="FFFFFF"/>
                </a:solidFill>
              </a:rPr>
              <a:t>, </a:t>
            </a:r>
            <a:r>
              <a:rPr lang="ru-RU" sz="800" dirty="0">
                <a:solidFill>
                  <a:srgbClr val="FFFFFF"/>
                </a:solidFill>
                <a:hlinkClick r:id="rId10"/>
              </a:rPr>
              <a:t>150</a:t>
            </a:r>
            <a:r>
              <a:rPr lang="ru-RU" sz="800" dirty="0">
                <a:solidFill>
                  <a:srgbClr val="FFFFFF"/>
                </a:solidFill>
              </a:rPr>
              <a:t>.</a:t>
            </a:r>
            <a:br>
              <a:rPr lang="ru-RU" sz="800" dirty="0">
                <a:solidFill>
                  <a:srgbClr val="FFFFFF"/>
                </a:solidFill>
              </a:rPr>
            </a:br>
            <a:r>
              <a:rPr lang="ru-RU" sz="800" dirty="0">
                <a:solidFill>
                  <a:srgbClr val="FFFFFF"/>
                </a:solidFill>
              </a:rPr>
              <a:t>	Показатели </a:t>
            </a:r>
            <a:r>
              <a:rPr lang="ru-RU" sz="800" dirty="0">
                <a:solidFill>
                  <a:srgbClr val="FFFFFF"/>
                </a:solidFill>
                <a:hlinkClick r:id="rId13"/>
              </a:rPr>
              <a:t>строки 060</a:t>
            </a:r>
            <a:r>
              <a:rPr lang="ru-RU" sz="800" dirty="0">
                <a:solidFill>
                  <a:srgbClr val="FFFFFF"/>
                </a:solidFill>
              </a:rPr>
              <a:t> должны соответствовать показателям </a:t>
            </a:r>
            <a:r>
              <a:rPr lang="ru-RU" sz="800" dirty="0">
                <a:solidFill>
                  <a:srgbClr val="FFFFFF"/>
                </a:solidFill>
                <a:hlinkClick r:id="rId11"/>
              </a:rPr>
              <a:t>строки 160</a:t>
            </a:r>
            <a:r>
              <a:rPr lang="ru-RU" sz="800" dirty="0">
                <a:solidFill>
                  <a:srgbClr val="FFFFFF"/>
                </a:solidFill>
              </a:rPr>
              <a:t>.</a:t>
            </a:r>
          </a:p>
        </p:txBody>
      </p:sp>
      <p:pic>
        <p:nvPicPr>
          <p:cNvPr id="11" name="Picture 2"/>
          <p:cNvPicPr>
            <a:picLocks noGrp="1" noChangeAspect="1" noChangeArrowheads="1"/>
          </p:cNvPicPr>
          <p:nvPr>
            <p:ph idx="1"/>
          </p:nvPr>
        </p:nvPicPr>
        <p:blipFill rotWithShape="1">
          <a:blip r:embed="rId14">
            <a:extLst>
              <a:ext uri="{28A0092B-C50C-407E-A947-70E740481C1C}">
                <a14:useLocalDpi xmlns="" xmlns:a14="http://schemas.microsoft.com/office/drawing/2010/main" val="0"/>
              </a:ext>
            </a:extLst>
          </a:blip>
          <a:srcRect l="845" t="52486" r="64447" b="20598"/>
          <a:stretch/>
        </p:blipFill>
        <p:spPr bwMode="auto">
          <a:xfrm>
            <a:off x="315538" y="2079873"/>
            <a:ext cx="5112568" cy="11557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Скругленный прямоугольник 8"/>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256869619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1881607347"/>
              </p:ext>
            </p:extLst>
          </p:nvPr>
        </p:nvGraphicFramePr>
        <p:xfrm>
          <a:off x="2580" y="432597"/>
          <a:ext cx="5930185" cy="2812253"/>
        </p:xfrm>
        <a:graphic>
          <a:graphicData uri="http://schemas.openxmlformats.org/drawingml/2006/table">
            <a:tbl>
              <a:tblPr firstRow="1" bandRow="1">
                <a:tableStyleId>{5C22544A-7EE6-4342-B048-85BDC9FD1C3A}</a:tableStyleId>
              </a:tblPr>
              <a:tblGrid>
                <a:gridCol w="5930185">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endParaRPr lang="ru-RU" sz="9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47263" y="5162"/>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6" name="Заголовок 5"/>
          <p:cNvSpPr>
            <a:spLocks noGrp="1"/>
          </p:cNvSpPr>
          <p:nvPr>
            <p:ph type="title"/>
          </p:nvPr>
        </p:nvSpPr>
        <p:spPr>
          <a:xfrm>
            <a:off x="74588" y="427993"/>
            <a:ext cx="5296027" cy="1338448"/>
          </a:xfrm>
          <a:solidFill>
            <a:srgbClr val="0070C0"/>
          </a:solidFill>
        </p:spPr>
        <p:txBody>
          <a:bodyPr>
            <a:noAutofit/>
          </a:bodyPr>
          <a:lstStyle/>
          <a:p>
            <a:pPr algn="ctr"/>
            <a:r>
              <a:rPr lang="ru-RU" sz="900" dirty="0" smtClean="0">
                <a:solidFill>
                  <a:srgbClr val="FFFFFF"/>
                </a:solidFill>
                <a:latin typeface="Times New Roman" pitchFamily="18" charset="0"/>
                <a:cs typeface="Times New Roman" panose="02020603050405020304" pitchFamily="18" charset="0"/>
              </a:rPr>
              <a:t/>
            </a:r>
            <a:br>
              <a:rPr lang="ru-RU" sz="900" dirty="0" smtClean="0">
                <a:solidFill>
                  <a:srgbClr val="FFFFFF"/>
                </a:solidFill>
                <a:latin typeface="Times New Roman" pitchFamily="18" charset="0"/>
                <a:cs typeface="Times New Roman" panose="02020603050405020304" pitchFamily="18" charset="0"/>
              </a:rPr>
            </a:br>
            <a:r>
              <a:rPr lang="ru-RU" sz="900" dirty="0" smtClean="0">
                <a:solidFill>
                  <a:srgbClr val="FFFFFF"/>
                </a:solidFill>
                <a:latin typeface="Times New Roman" pitchFamily="18" charset="0"/>
                <a:cs typeface="Times New Roman" panose="02020603050405020304" pitchFamily="18" charset="0"/>
              </a:rPr>
              <a:t>Казначейская </a:t>
            </a:r>
            <a:r>
              <a:rPr lang="ru-RU" sz="900" dirty="0">
                <a:solidFill>
                  <a:srgbClr val="FFFFFF"/>
                </a:solidFill>
                <a:latin typeface="Times New Roman" pitchFamily="18" charset="0"/>
                <a:cs typeface="Times New Roman" panose="02020603050405020304" pitchFamily="18" charset="0"/>
              </a:rPr>
              <a:t>отчетность составляется в целях мониторинга и анализа результатов проведения Федеральным казначейством и территориальными органами Федерального казначейства операций в системе казначейских платежей. В соответствии с Письмом от 22 декабря 2020 г. N 07-04-05/02-26807 «О составлении и представлении бюджетной и казначейской отчетности в 2021 году» отчет по ф.0503195 "Баланс операций в системе казначейских платежей» составляется в электронном виде, подписывается электронными подписями средствами подсистемы «Учет и отчетность» государственной интегрированной информационной системы управления общественными финансами «Электронный бюджет» и представляется в Межрегиональное операционное управление Федерального казначейства ежемесячно 10 числа месяца, следующего за отчетным,  а также ежегодно, в сроки, установленные для годовой казначейской отчетности </a:t>
            </a:r>
            <a:r>
              <a:rPr lang="ru-RU" sz="1000" dirty="0">
                <a:solidFill>
                  <a:srgbClr val="FFFFFF"/>
                </a:solidFill>
                <a:latin typeface="Times New Roman" pitchFamily="18" charset="0"/>
                <a:cs typeface="Times New Roman" panose="02020603050405020304" pitchFamily="18" charset="0"/>
              </a:rPr>
              <a:t>. </a:t>
            </a:r>
            <a:br>
              <a:rPr lang="ru-RU" sz="1000" dirty="0">
                <a:solidFill>
                  <a:srgbClr val="FFFFFF"/>
                </a:solidFill>
                <a:latin typeface="Times New Roman" pitchFamily="18" charset="0"/>
                <a:cs typeface="Times New Roman" panose="02020603050405020304" pitchFamily="18" charset="0"/>
              </a:rPr>
            </a:br>
            <a:endParaRPr lang="ru-RU" sz="1000" dirty="0">
              <a:solidFill>
                <a:srgbClr val="FFFFFF"/>
              </a:solidFill>
              <a:latin typeface="Times New Roman" pitchFamily="18" charset="0"/>
              <a:cs typeface="Times New Roman" panose="02020603050405020304" pitchFamily="18" charset="0"/>
            </a:endParaRPr>
          </a:p>
        </p:txBody>
      </p:sp>
      <p:pic>
        <p:nvPicPr>
          <p:cNvPr id="10" name="Picture 2"/>
          <p:cNvPicPr>
            <a:picLocks noGrp="1" noChangeAspect="1" noChangeArrowheads="1"/>
          </p:cNvPicPr>
          <p:nvPr>
            <p:ph idx="1"/>
          </p:nvPr>
        </p:nvPicPr>
        <p:blipFill rotWithShape="1">
          <a:blip r:embed="rId3">
            <a:extLst>
              <a:ext uri="{28A0092B-C50C-407E-A947-70E740481C1C}">
                <a14:useLocalDpi xmlns="" xmlns:a14="http://schemas.microsoft.com/office/drawing/2010/main" val="0"/>
              </a:ext>
            </a:extLst>
          </a:blip>
          <a:srcRect l="19201" t="10440" r="6313" b="33907"/>
          <a:stretch/>
        </p:blipFill>
        <p:spPr bwMode="auto">
          <a:xfrm>
            <a:off x="74588" y="1766888"/>
            <a:ext cx="5328591" cy="13684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Скругленный прямоугольник 8"/>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237133654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3720495851"/>
              </p:ext>
            </p:extLst>
          </p:nvPr>
        </p:nvGraphicFramePr>
        <p:xfrm>
          <a:off x="0" y="427993"/>
          <a:ext cx="5765800" cy="2812253"/>
        </p:xfrm>
        <a:graphic>
          <a:graphicData uri="http://schemas.openxmlformats.org/drawingml/2006/table">
            <a:tbl>
              <a:tblPr firstRow="1" bandRow="1">
                <a:tableStyleId>{5C22544A-7EE6-4342-B048-85BDC9FD1C3A}</a:tableStyleId>
              </a:tblPr>
              <a:tblGrid>
                <a:gridCol w="5765800">
                  <a:extLst>
                    <a:ext uri="{9D8B030D-6E8A-4147-A177-3AD203B41FA5}">
                      <a16:colId xmlns:a16="http://schemas.microsoft.com/office/drawing/2014/main" xmlns="" val="20000"/>
                    </a:ext>
                  </a:extLst>
                </a:gridCol>
              </a:tblGrid>
              <a:tr h="2532648">
                <a:tc>
                  <a:txBody>
                    <a:bodyPr/>
                    <a:lstStyle/>
                    <a:p>
                      <a:pPr marL="0" marR="0" indent="0" algn="l" defTabSz="432420" rtl="0" eaLnBrk="1" fontAlgn="base" latinLnBrk="0" hangingPunct="1">
                        <a:lnSpc>
                          <a:spcPct val="100000"/>
                        </a:lnSpc>
                        <a:spcBef>
                          <a:spcPts val="0"/>
                        </a:spcBef>
                        <a:spcAft>
                          <a:spcPts val="0"/>
                        </a:spcAft>
                        <a:buClrTx/>
                        <a:buSzTx/>
                        <a:buFontTx/>
                        <a:buNone/>
                        <a:tabLst/>
                        <a:defRPr/>
                      </a:pPr>
                      <a:endParaRPr lang="ru-RU" sz="800" dirty="0" smtClean="0">
                        <a:solidFill>
                          <a:schemeClr val="tx1"/>
                        </a:solidFill>
                        <a:latin typeface="Times New Roman" panose="02020603050405020304" pitchFamily="18" charset="0"/>
                        <a:cs typeface="Times New Roman" panose="02020603050405020304" pitchFamily="18" charset="0"/>
                      </a:endParaRPr>
                    </a:p>
                    <a:p>
                      <a:pPr marL="0" marR="0" indent="0" algn="l" defTabSz="432420" rtl="0" eaLnBrk="1" fontAlgn="base" latinLnBrk="0" hangingPunct="1">
                        <a:lnSpc>
                          <a:spcPct val="100000"/>
                        </a:lnSpc>
                        <a:spcBef>
                          <a:spcPts val="0"/>
                        </a:spcBef>
                        <a:spcAft>
                          <a:spcPts val="0"/>
                        </a:spcAft>
                        <a:buClrTx/>
                        <a:buSzTx/>
                        <a:buFontTx/>
                        <a:buNone/>
                        <a:tabLst/>
                        <a:defRPr/>
                      </a:pPr>
                      <a:endParaRPr lang="ru-RU" sz="800" dirty="0" smtClean="0">
                        <a:solidFill>
                          <a:schemeClr val="tx1"/>
                        </a:solidFill>
                        <a:latin typeface="Times New Roman" panose="02020603050405020304" pitchFamily="18" charset="0"/>
                        <a:cs typeface="Times New Roman" panose="02020603050405020304" pitchFamily="18" charset="0"/>
                      </a:endParaRPr>
                    </a:p>
                    <a:p>
                      <a:pPr marL="0" marR="0" indent="0" algn="l" defTabSz="432420" rtl="0" eaLnBrk="1" fontAlgn="base" latinLnBrk="0" hangingPunct="1">
                        <a:lnSpc>
                          <a:spcPct val="100000"/>
                        </a:lnSpc>
                        <a:spcBef>
                          <a:spcPts val="0"/>
                        </a:spcBef>
                        <a:spcAft>
                          <a:spcPts val="0"/>
                        </a:spcAft>
                        <a:buClrTx/>
                        <a:buSzTx/>
                        <a:buFontTx/>
                        <a:buNone/>
                        <a:tabLst/>
                        <a:defRPr/>
                      </a:pPr>
                      <a:endParaRPr lang="ru-RU" sz="800" dirty="0" smtClean="0">
                        <a:solidFill>
                          <a:schemeClr val="tx1"/>
                        </a:solidFill>
                        <a:latin typeface="Times New Roman" panose="02020603050405020304" pitchFamily="18" charset="0"/>
                        <a:cs typeface="Times New Roman" panose="02020603050405020304" pitchFamily="18" charset="0"/>
                      </a:endParaRPr>
                    </a:p>
                    <a:p>
                      <a:r>
                        <a:rPr lang="ru-RU" sz="851" b="1" kern="1200" dirty="0" smtClean="0">
                          <a:solidFill>
                            <a:schemeClr val="lt1"/>
                          </a:solidFill>
                          <a:effectLst/>
                          <a:latin typeface="+mn-lt"/>
                          <a:ea typeface="+mn-ea"/>
                          <a:cs typeface="+mn-cs"/>
                        </a:rPr>
                        <a:t>Отчет о движении</a:t>
                      </a:r>
                      <a:endParaRPr lang="ru-RU" sz="800" dirty="0" smtClean="0">
                        <a:solidFill>
                          <a:schemeClr val="tx1"/>
                        </a:solidFill>
                        <a:latin typeface="Times New Roman" panose="02020603050405020304" pitchFamily="18" charset="0"/>
                        <a:cs typeface="Times New Roman" panose="02020603050405020304" pitchFamily="18" charset="0"/>
                      </a:endParaRPr>
                    </a:p>
                    <a:p>
                      <a:pPr marL="0" marR="0" indent="0" algn="l" defTabSz="432420" rtl="0" eaLnBrk="1" fontAlgn="base" latinLnBrk="0" hangingPunct="1">
                        <a:lnSpc>
                          <a:spcPct val="100000"/>
                        </a:lnSpc>
                        <a:spcBef>
                          <a:spcPts val="0"/>
                        </a:spcBef>
                        <a:spcAft>
                          <a:spcPts val="0"/>
                        </a:spcAft>
                        <a:buClrTx/>
                        <a:buSzTx/>
                        <a:buFontTx/>
                        <a:buNone/>
                        <a:tabLst/>
                        <a:defRPr/>
                      </a:pPr>
                      <a:endParaRPr lang="ru-RU" sz="800" dirty="0" smtClean="0">
                        <a:solidFill>
                          <a:schemeClr val="tx1"/>
                        </a:solidFill>
                        <a:latin typeface="Times New Roman" panose="02020603050405020304" pitchFamily="18" charset="0"/>
                        <a:cs typeface="Times New Roman" panose="02020603050405020304" pitchFamily="18" charset="0"/>
                      </a:endParaRPr>
                    </a:p>
                    <a:p>
                      <a:pPr algn="l" fontAlgn="base">
                        <a:lnSpc>
                          <a:spcPct val="100000"/>
                        </a:lnSpc>
                        <a:spcAft>
                          <a:spcPts val="0"/>
                        </a:spcAft>
                      </a:pPr>
                      <a:endParaRPr lang="ru-RU" sz="7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r>
                        <a:rPr lang="ru-RU" sz="700" dirty="0" smtClean="0">
                          <a:solidFill>
                            <a:schemeClr val="tx1"/>
                          </a:solidFill>
                          <a:latin typeface="+mj-lt"/>
                        </a:rPr>
                        <a:t> </a:t>
                      </a: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9" name="Скругленный прямоугольник 8"/>
          <p:cNvSpPr/>
          <p:nvPr/>
        </p:nvSpPr>
        <p:spPr>
          <a:xfrm>
            <a:off x="722660" y="504362"/>
            <a:ext cx="3816424" cy="720080"/>
          </a:xfrm>
          <a:prstGeom prst="roundRect">
            <a:avLst>
              <a:gd name="adj" fmla="val 5026"/>
            </a:avLst>
          </a:prstGeom>
          <a:solidFill>
            <a:srgbClr val="0070C0"/>
          </a:solidFill>
          <a:ln w="9525">
            <a:solidFill>
              <a:schemeClr val="tx2"/>
            </a:solidFill>
          </a:ln>
          <a:effectLst>
            <a:outerShdw blurRad="50800" dist="38100" dir="2700000" algn="tl" rotWithShape="0">
              <a:prstClr val="black">
                <a:alpha val="40000"/>
              </a:prstClr>
            </a:outerShdw>
          </a:effectLst>
        </p:spPr>
        <p:style>
          <a:lnRef idx="1">
            <a:schemeClr val="dk1"/>
          </a:lnRef>
          <a:fillRef idx="2">
            <a:schemeClr val="dk1"/>
          </a:fillRef>
          <a:effectRef idx="1">
            <a:schemeClr val="dk1"/>
          </a:effectRef>
          <a:fontRef idx="minor">
            <a:schemeClr val="dk1"/>
          </a:fontRef>
        </p:style>
        <p:txBody>
          <a:bodyPr rtlCol="0" anchor="ctr"/>
          <a:lstStyle/>
          <a:p>
            <a:pPr indent="342900" algn="ctr" eaLnBrk="0" fontAlgn="base" hangingPunct="0">
              <a:spcBef>
                <a:spcPct val="0"/>
              </a:spcBef>
              <a:spcAft>
                <a:spcPct val="0"/>
              </a:spcAft>
            </a:pPr>
            <a:r>
              <a:rPr lang="ru-RU" sz="900" dirty="0">
                <a:solidFill>
                  <a:schemeClr val="bg1"/>
                </a:solidFill>
                <a:latin typeface="Times New Roman" pitchFamily="18" charset="0"/>
                <a:cs typeface="Times New Roman" pitchFamily="18" charset="0"/>
              </a:rPr>
              <a:t>Приказом  Министерства финансов Российской Федерации от 30.06.2020г. № 126н утвержден федеральный стандарт бухгалтерского учета государственных финансов «Отчетность по операциям системы казначейских платежей», который применяется при:</a:t>
            </a:r>
          </a:p>
        </p:txBody>
      </p:sp>
      <p:sp>
        <p:nvSpPr>
          <p:cNvPr id="10" name="Прямоугольник 9"/>
          <p:cNvSpPr/>
          <p:nvPr/>
        </p:nvSpPr>
        <p:spPr>
          <a:xfrm>
            <a:off x="722660" y="1592853"/>
            <a:ext cx="3816423" cy="461620"/>
          </a:xfrm>
          <a:prstGeom prst="rect">
            <a:avLst/>
          </a:prstGeom>
          <a:solidFill>
            <a:srgbClr val="0070C0"/>
          </a:solidFill>
          <a:ln w="9525">
            <a:solidFill>
              <a:schemeClr val="tx2"/>
            </a:solidFill>
          </a:ln>
          <a:effectLst>
            <a:outerShdw blurRad="50800" dist="38100" dir="2700000" algn="tl" rotWithShape="0">
              <a:prstClr val="black">
                <a:alpha val="40000"/>
              </a:prstClr>
            </a:outerShdw>
          </a:effectLst>
        </p:spPr>
        <p:style>
          <a:lnRef idx="1">
            <a:schemeClr val="accent6"/>
          </a:lnRef>
          <a:fillRef idx="3">
            <a:schemeClr val="accent6"/>
          </a:fillRef>
          <a:effectRef idx="2">
            <a:schemeClr val="accent6"/>
          </a:effectRef>
          <a:fontRef idx="minor">
            <a:schemeClr val="lt1"/>
          </a:fontRef>
        </p:style>
        <p:txBody>
          <a:bodyPr rtlCol="0" anchor="ctr"/>
          <a:lstStyle/>
          <a:p>
            <a:pPr algn="ctr"/>
            <a:r>
              <a:rPr lang="ru-RU" sz="900" dirty="0">
                <a:solidFill>
                  <a:schemeClr val="bg1"/>
                </a:solidFill>
                <a:latin typeface="Times New Roman" panose="02020603050405020304" pitchFamily="18" charset="0"/>
                <a:cs typeface="Times New Roman" panose="02020603050405020304" pitchFamily="18" charset="0"/>
              </a:rPr>
              <a:t>Составлении отчетности по операциям казначейских платежей</a:t>
            </a:r>
          </a:p>
        </p:txBody>
      </p:sp>
      <p:sp>
        <p:nvSpPr>
          <p:cNvPr id="11" name="Прямоугольник 10"/>
          <p:cNvSpPr/>
          <p:nvPr/>
        </p:nvSpPr>
        <p:spPr>
          <a:xfrm>
            <a:off x="1334728" y="2494512"/>
            <a:ext cx="2592288" cy="353943"/>
          </a:xfrm>
          <a:prstGeom prst="rect">
            <a:avLst/>
          </a:prstGeom>
          <a:solidFill>
            <a:srgbClr val="0070C0"/>
          </a:solidFill>
          <a:ln w="9525">
            <a:solidFill>
              <a:schemeClr val="tx2"/>
            </a:solidFill>
          </a:ln>
          <a:effectLst>
            <a:outerShdw blurRad="50800" dist="38100" dir="2700000" algn="tl" rotWithShape="0">
              <a:prstClr val="black">
                <a:alpha val="40000"/>
              </a:prstClr>
            </a:outerShdw>
          </a:effectLst>
        </p:spPr>
        <p:style>
          <a:lnRef idx="0">
            <a:schemeClr val="accent6"/>
          </a:lnRef>
          <a:fillRef idx="3">
            <a:schemeClr val="accent6"/>
          </a:fillRef>
          <a:effectRef idx="3">
            <a:schemeClr val="accent6"/>
          </a:effectRef>
          <a:fontRef idx="minor">
            <a:schemeClr val="lt1"/>
          </a:fontRef>
        </p:style>
        <p:txBody>
          <a:bodyPr wrap="square">
            <a:spAutoFit/>
          </a:bodyPr>
          <a:lstStyle/>
          <a:p>
            <a:pPr algn="ctr"/>
            <a:r>
              <a:rPr lang="ru-RU" sz="900" dirty="0">
                <a:solidFill>
                  <a:schemeClr val="bg1"/>
                </a:solidFill>
                <a:latin typeface="Times New Roman" pitchFamily="18" charset="0"/>
                <a:cs typeface="Times New Roman" pitchFamily="18" charset="0"/>
              </a:rPr>
              <a:t>Начиная с отчетности 2021 года</a:t>
            </a:r>
          </a:p>
          <a:p>
            <a:pPr algn="ctr"/>
            <a:endParaRPr lang="ru-RU" sz="800" dirty="0">
              <a:solidFill>
                <a:schemeClr val="bg1"/>
              </a:solidFill>
              <a:latin typeface="Times New Roman" panose="02020603050405020304" pitchFamily="18" charset="0"/>
              <a:cs typeface="Times New Roman" panose="02020603050405020304" pitchFamily="18" charset="0"/>
            </a:endParaRPr>
          </a:p>
        </p:txBody>
      </p:sp>
      <p:sp>
        <p:nvSpPr>
          <p:cNvPr id="4" name="Стрелка вниз 3"/>
          <p:cNvSpPr/>
          <p:nvPr/>
        </p:nvSpPr>
        <p:spPr>
          <a:xfrm>
            <a:off x="2404688" y="1224442"/>
            <a:ext cx="226184" cy="368411"/>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Стрелка вниз 4"/>
          <p:cNvSpPr/>
          <p:nvPr/>
        </p:nvSpPr>
        <p:spPr>
          <a:xfrm>
            <a:off x="2404687" y="2054473"/>
            <a:ext cx="226183" cy="440039"/>
          </a:xfrm>
          <a:prstGeom prst="down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2" name="Скругленный прямоугольник 11"/>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41785164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180090078"/>
              </p:ext>
            </p:extLst>
          </p:nvPr>
        </p:nvGraphicFramePr>
        <p:xfrm>
          <a:off x="0" y="427993"/>
          <a:ext cx="5765800" cy="2812253"/>
        </p:xfrm>
        <a:graphic>
          <a:graphicData uri="http://schemas.openxmlformats.org/drawingml/2006/table">
            <a:tbl>
              <a:tblPr firstRow="1" bandRow="1">
                <a:tableStyleId>{5C22544A-7EE6-4342-B048-85BDC9FD1C3A}</a:tableStyleId>
              </a:tblPr>
              <a:tblGrid>
                <a:gridCol w="5765800">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4" name="Скругленный прямоугольник 3"/>
          <p:cNvSpPr/>
          <p:nvPr/>
        </p:nvSpPr>
        <p:spPr>
          <a:xfrm>
            <a:off x="476250" y="427993"/>
            <a:ext cx="4998938" cy="1410456"/>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atin typeface="Times New Roman" pitchFamily="18" charset="0"/>
                <a:cs typeface="Times New Roman" pitchFamily="18" charset="0"/>
              </a:rPr>
              <a:t>Федеральный стандарт бухгалтерского учета государственных финансов "Отчетность по операциям системы казначейских платежей" (далее - Стандарт) разработан в целях обеспечения единства системы требований к составлению и представлению Федеральным казначейством и территориальными органами Федерального казначейства отчетности по операциям системы казначейских платежей (далее - казначейская отчетность).</a:t>
            </a:r>
          </a:p>
        </p:txBody>
      </p:sp>
      <p:sp>
        <p:nvSpPr>
          <p:cNvPr id="9" name="Скругленный прямоугольник 8"/>
          <p:cNvSpPr/>
          <p:nvPr/>
        </p:nvSpPr>
        <p:spPr>
          <a:xfrm>
            <a:off x="529181" y="2054473"/>
            <a:ext cx="4998938" cy="1058680"/>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200" b="1" dirty="0">
                <a:latin typeface="Times New Roman" pitchFamily="18" charset="0"/>
                <a:cs typeface="Times New Roman" pitchFamily="18" charset="0"/>
              </a:rPr>
              <a:t>Письмо от 31 декабря 2020 г. N 07-04-05/02-28157 Об особенностях ведения в 2021 году казначейского учета и составления и представления бюджетной отчетности и отчетности по операциям системы казначейских платежей</a:t>
            </a:r>
          </a:p>
        </p:txBody>
      </p:sp>
      <p:sp>
        <p:nvSpPr>
          <p:cNvPr id="10" name="Скругленный прямоугольник 9"/>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5683054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3357593623"/>
              </p:ext>
            </p:extLst>
          </p:nvPr>
        </p:nvGraphicFramePr>
        <p:xfrm>
          <a:off x="0" y="427993"/>
          <a:ext cx="5765800" cy="2812253"/>
        </p:xfrm>
        <a:graphic>
          <a:graphicData uri="http://schemas.openxmlformats.org/drawingml/2006/table">
            <a:tbl>
              <a:tblPr firstRow="1" bandRow="1">
                <a:tableStyleId>{5C22544A-7EE6-4342-B048-85BDC9FD1C3A}</a:tableStyleId>
              </a:tblPr>
              <a:tblGrid>
                <a:gridCol w="5765800">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4" name="Скругленный прямоугольник 3"/>
          <p:cNvSpPr/>
          <p:nvPr/>
        </p:nvSpPr>
        <p:spPr>
          <a:xfrm>
            <a:off x="218604" y="383007"/>
            <a:ext cx="5547196" cy="2816857"/>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ru-RU" sz="1000" b="1" i="1" dirty="0">
                <a:solidFill>
                  <a:schemeClr val="tx1"/>
                </a:solidFill>
                <a:latin typeface="Times New Roman" pitchFamily="18" charset="0"/>
                <a:cs typeface="Times New Roman" pitchFamily="18" charset="0"/>
                <a:hlinkClick r:id="rId3"/>
              </a:rPr>
              <a:t>Баланс</a:t>
            </a:r>
            <a:r>
              <a:rPr lang="ru-RU" sz="1000" dirty="0">
                <a:solidFill>
                  <a:schemeClr val="bg1"/>
                </a:solidFill>
                <a:latin typeface="Times New Roman" pitchFamily="18" charset="0"/>
                <a:cs typeface="Times New Roman" pitchFamily="18" charset="0"/>
              </a:rPr>
              <a:t> операций в системе казначейских платежей (ф. 0503195) содержит данные о финансовых активах, средствах в расчетах и обязательствах, финансовом результате по операциям по управлению остатками средств на едином казначейском счете в результате проведения операций в системе казначейских платежей на начало финансового года и конец отчетного периода. Периодичность представления - месячная, квартальная, годовая. </a:t>
            </a:r>
            <a:r>
              <a:rPr lang="ru-RU" sz="1000" b="1" i="1" dirty="0">
                <a:solidFill>
                  <a:schemeClr val="bg1"/>
                </a:solidFill>
                <a:latin typeface="Times New Roman" pitchFamily="18" charset="0"/>
                <a:cs typeface="Times New Roman" pitchFamily="18" charset="0"/>
                <a:hlinkClick r:id="rId3"/>
              </a:rPr>
              <a:t>Баланс</a:t>
            </a:r>
            <a:r>
              <a:rPr lang="ru-RU" sz="1000" dirty="0">
                <a:solidFill>
                  <a:schemeClr val="bg1"/>
                </a:solidFill>
                <a:latin typeface="Times New Roman" pitchFamily="18" charset="0"/>
                <a:cs typeface="Times New Roman" pitchFamily="18" charset="0"/>
              </a:rPr>
              <a:t> операций в системе казначейских платежей (ф. 0503195) составляется органом Казначейства и представляется в Межрегиональное операционное управление Федерального казначейства.</a:t>
            </a:r>
          </a:p>
          <a:p>
            <a:pPr lvl="0"/>
            <a:r>
              <a:rPr lang="ru-RU" sz="1000" dirty="0">
                <a:solidFill>
                  <a:schemeClr val="bg1"/>
                </a:solidFill>
                <a:latin typeface="Times New Roman" pitchFamily="18" charset="0"/>
                <a:cs typeface="Times New Roman" pitchFamily="18" charset="0"/>
              </a:rPr>
              <a:t>Показатели годового </a:t>
            </a:r>
            <a:r>
              <a:rPr lang="ru-RU" sz="1000" i="1" dirty="0">
                <a:solidFill>
                  <a:schemeClr val="bg1"/>
                </a:solidFill>
                <a:latin typeface="Times New Roman" pitchFamily="18" charset="0"/>
                <a:cs typeface="Times New Roman" pitchFamily="18" charset="0"/>
                <a:hlinkClick r:id="rId3"/>
              </a:rPr>
              <a:t>Баланса</a:t>
            </a:r>
            <a:r>
              <a:rPr lang="ru-RU" sz="1000" dirty="0">
                <a:solidFill>
                  <a:schemeClr val="bg1"/>
                </a:solidFill>
                <a:latin typeface="Times New Roman" pitchFamily="18" charset="0"/>
                <a:cs typeface="Times New Roman" pitchFamily="18" charset="0"/>
              </a:rPr>
              <a:t> операций в системе казначейских платежей (ф. 0503195) отражаются с учетом операций по заключению счетов казначейского учета при завершении финансового года, проведенных последним рабочим днем отчетного финансового года.  Данные о стоимости финансовых активов, финансовых обязательств и финансовом результате на начало финансового года (вступительный баланс) должны соответствовать данным о стоимости финансовых активов, финансовых обязательств и финансовом результате на конец предыдущего отчетного года (заключительный баланс) с учетом изменения показателей вступительного баланса.</a:t>
            </a:r>
          </a:p>
        </p:txBody>
      </p:sp>
      <p:sp>
        <p:nvSpPr>
          <p:cNvPr id="8" name="Скругленный прямоугольник 7"/>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21608014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1584647640"/>
              </p:ext>
            </p:extLst>
          </p:nvPr>
        </p:nvGraphicFramePr>
        <p:xfrm>
          <a:off x="0" y="427993"/>
          <a:ext cx="5765800" cy="2812253"/>
        </p:xfrm>
        <a:graphic>
          <a:graphicData uri="http://schemas.openxmlformats.org/drawingml/2006/table">
            <a:tbl>
              <a:tblPr firstRow="1" bandRow="1">
                <a:tableStyleId>{5C22544A-7EE6-4342-B048-85BDC9FD1C3A}</a:tableStyleId>
              </a:tblPr>
              <a:tblGrid>
                <a:gridCol w="5765800">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4" name="Скругленный прямоугольник 3"/>
          <p:cNvSpPr/>
          <p:nvPr/>
        </p:nvSpPr>
        <p:spPr>
          <a:xfrm>
            <a:off x="0" y="339409"/>
            <a:ext cx="5765800" cy="2905441"/>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800" dirty="0">
                <a:latin typeface="Times New Roman" pitchFamily="18" charset="0"/>
                <a:cs typeface="Times New Roman" pitchFamily="18" charset="0"/>
              </a:rPr>
              <a:t>В </a:t>
            </a:r>
            <a:r>
              <a:rPr lang="ru-RU" sz="800" i="1" dirty="0">
                <a:latin typeface="Times New Roman" pitchFamily="18" charset="0"/>
                <a:cs typeface="Times New Roman" pitchFamily="18" charset="0"/>
                <a:hlinkClick r:id="rId4"/>
              </a:rPr>
              <a:t>Балансе</a:t>
            </a:r>
            <a:r>
              <a:rPr lang="ru-RU" sz="800" dirty="0">
                <a:latin typeface="Times New Roman" pitchFamily="18" charset="0"/>
                <a:cs typeface="Times New Roman" pitchFamily="18" charset="0"/>
              </a:rPr>
              <a:t> операций в системе казначейских платежей (ф. 0503195) отражаются показатели в следующей структуре разделов:</a:t>
            </a:r>
          </a:p>
          <a:p>
            <a:pPr algn="just"/>
            <a:r>
              <a:rPr lang="ru-RU" sz="800" i="1" dirty="0">
                <a:latin typeface="Times New Roman" pitchFamily="18" charset="0"/>
                <a:cs typeface="Times New Roman" pitchFamily="18" charset="0"/>
                <a:hlinkClick r:id="rId5"/>
              </a:rPr>
              <a:t>раздел 1</a:t>
            </a:r>
            <a:r>
              <a:rPr lang="ru-RU" sz="800" i="1" dirty="0">
                <a:latin typeface="Times New Roman" pitchFamily="18" charset="0"/>
                <a:cs typeface="Times New Roman" pitchFamily="18" charset="0"/>
              </a:rPr>
              <a:t> </a:t>
            </a:r>
            <a:r>
              <a:rPr lang="ru-RU" sz="800" dirty="0">
                <a:latin typeface="Times New Roman" pitchFamily="18" charset="0"/>
                <a:cs typeface="Times New Roman" pitchFamily="18" charset="0"/>
              </a:rPr>
              <a:t>"Финансовые активы";</a:t>
            </a:r>
          </a:p>
          <a:p>
            <a:pPr algn="just"/>
            <a:r>
              <a:rPr lang="ru-RU" sz="800" i="1" dirty="0">
                <a:latin typeface="Times New Roman" pitchFamily="18" charset="0"/>
                <a:cs typeface="Times New Roman" pitchFamily="18" charset="0"/>
                <a:hlinkClick r:id="rId6"/>
              </a:rPr>
              <a:t>раздел 2</a:t>
            </a:r>
            <a:r>
              <a:rPr lang="ru-RU" sz="800" dirty="0">
                <a:latin typeface="Times New Roman" pitchFamily="18" charset="0"/>
                <a:cs typeface="Times New Roman" pitchFamily="18" charset="0"/>
              </a:rPr>
              <a:t> "Средства в расчетах и обязательства оператора системы казначейских платежей";</a:t>
            </a:r>
          </a:p>
          <a:p>
            <a:pPr algn="just"/>
            <a:r>
              <a:rPr lang="ru-RU" sz="800" i="1" dirty="0">
                <a:latin typeface="Times New Roman" pitchFamily="18" charset="0"/>
                <a:cs typeface="Times New Roman" pitchFamily="18" charset="0"/>
                <a:hlinkClick r:id="rId7"/>
              </a:rPr>
              <a:t>раздел 3</a:t>
            </a:r>
            <a:r>
              <a:rPr lang="ru-RU" sz="800" dirty="0">
                <a:latin typeface="Times New Roman" pitchFamily="18" charset="0"/>
                <a:cs typeface="Times New Roman" pitchFamily="18" charset="0"/>
              </a:rPr>
              <a:t> "Финансовый результат по операциям по управлению остатками средств на едином казначейском счете".</a:t>
            </a:r>
          </a:p>
          <a:p>
            <a:pPr algn="just"/>
            <a:r>
              <a:rPr lang="ru-RU" sz="800" dirty="0">
                <a:latin typeface="Times New Roman" pitchFamily="18" charset="0"/>
                <a:cs typeface="Times New Roman" pitchFamily="18" charset="0"/>
              </a:rPr>
              <a:t>	Данные </a:t>
            </a:r>
            <a:r>
              <a:rPr lang="ru-RU" sz="800" i="1" u="sng" dirty="0">
                <a:solidFill>
                  <a:srgbClr val="00B0F0"/>
                </a:solidFill>
                <a:latin typeface="Times New Roman" pitchFamily="18" charset="0"/>
                <a:cs typeface="Times New Roman" pitchFamily="18" charset="0"/>
              </a:rPr>
              <a:t>Баланса</a:t>
            </a:r>
            <a:r>
              <a:rPr lang="ru-RU" sz="800" dirty="0">
                <a:latin typeface="Times New Roman" pitchFamily="18" charset="0"/>
                <a:cs typeface="Times New Roman" pitchFamily="18" charset="0"/>
              </a:rPr>
              <a:t> операций в системе казначейских платежей (ф. 0503195) отражаются в разрезе показателей на начало финансового года </a:t>
            </a:r>
            <a:r>
              <a:rPr lang="ru-RU" sz="800" dirty="0">
                <a:latin typeface="Times New Roman" pitchFamily="18" charset="0"/>
                <a:cs typeface="Times New Roman" pitchFamily="18" charset="0"/>
                <a:hlinkClick r:id="rId8"/>
              </a:rPr>
              <a:t>(графа 3)</a:t>
            </a:r>
            <a:r>
              <a:rPr lang="ru-RU" sz="800" dirty="0">
                <a:latin typeface="Times New Roman" pitchFamily="18" charset="0"/>
                <a:cs typeface="Times New Roman" pitchFamily="18" charset="0"/>
              </a:rPr>
              <a:t> и конец отчетного периода </a:t>
            </a:r>
            <a:r>
              <a:rPr lang="ru-RU" sz="800" dirty="0">
                <a:latin typeface="Times New Roman" pitchFamily="18" charset="0"/>
                <a:cs typeface="Times New Roman" pitchFamily="18" charset="0"/>
                <a:hlinkClick r:id="rId9"/>
              </a:rPr>
              <a:t>(графа 4)</a:t>
            </a:r>
            <a:r>
              <a:rPr lang="ru-RU" sz="800" dirty="0">
                <a:latin typeface="Times New Roman" pitchFamily="18" charset="0"/>
                <a:cs typeface="Times New Roman" pitchFamily="18" charset="0"/>
              </a:rPr>
              <a:t> по данным казначейского учета, а также сумм остатков денежных средств в системе казначейских платежей.</a:t>
            </a:r>
          </a:p>
          <a:p>
            <a:pPr algn="just"/>
            <a:r>
              <a:rPr lang="ru-RU" sz="800" dirty="0">
                <a:latin typeface="Times New Roman" pitchFamily="18" charset="0"/>
                <a:cs typeface="Times New Roman" pitchFamily="18" charset="0"/>
              </a:rPr>
              <a:t>	В </a:t>
            </a:r>
            <a:r>
              <a:rPr lang="ru-RU" sz="800" dirty="0">
                <a:latin typeface="Times New Roman" pitchFamily="18" charset="0"/>
                <a:cs typeface="Times New Roman" pitchFamily="18" charset="0"/>
                <a:hlinkClick r:id="rId5"/>
              </a:rPr>
              <a:t>разделе 1</a:t>
            </a:r>
            <a:r>
              <a:rPr lang="ru-RU" sz="800" dirty="0">
                <a:latin typeface="Times New Roman" pitchFamily="18" charset="0"/>
                <a:cs typeface="Times New Roman" pitchFamily="18" charset="0"/>
              </a:rPr>
              <a:t> "Финансовые активы" Баланса операций в системе казначейских платежей (ф. 0503195) отражаются остатки финансовых активов в разрезе показателей по строкам:</a:t>
            </a:r>
          </a:p>
          <a:p>
            <a:pPr algn="just"/>
            <a:r>
              <a:rPr lang="ru-RU" sz="800" dirty="0">
                <a:latin typeface="Times New Roman" pitchFamily="18" charset="0"/>
                <a:cs typeface="Times New Roman" pitchFamily="18" charset="0"/>
                <a:hlinkClick r:id="rId10"/>
              </a:rPr>
              <a:t>строка 010</a:t>
            </a:r>
            <a:r>
              <a:rPr lang="ru-RU" sz="800" dirty="0">
                <a:latin typeface="Times New Roman" pitchFamily="18" charset="0"/>
                <a:cs typeface="Times New Roman" pitchFamily="18" charset="0"/>
              </a:rPr>
              <a:t> - сумма </a:t>
            </a:r>
            <a:r>
              <a:rPr lang="ru-RU" sz="800" dirty="0">
                <a:latin typeface="Times New Roman" pitchFamily="18" charset="0"/>
                <a:cs typeface="Times New Roman" pitchFamily="18" charset="0"/>
                <a:hlinkClick r:id="rId11"/>
              </a:rPr>
              <a:t>строк 011</a:t>
            </a:r>
            <a:r>
              <a:rPr lang="ru-RU" sz="800" dirty="0">
                <a:latin typeface="Times New Roman" pitchFamily="18" charset="0"/>
                <a:cs typeface="Times New Roman" pitchFamily="18" charset="0"/>
              </a:rPr>
              <a:t> - </a:t>
            </a:r>
            <a:r>
              <a:rPr lang="ru-RU" sz="800" dirty="0">
                <a:latin typeface="Times New Roman" pitchFamily="18" charset="0"/>
                <a:cs typeface="Times New Roman" pitchFamily="18" charset="0"/>
                <a:hlinkClick r:id="rId12"/>
              </a:rPr>
              <a:t>015</a:t>
            </a:r>
            <a:r>
              <a:rPr lang="ru-RU" sz="800" dirty="0">
                <a:latin typeface="Times New Roman" pitchFamily="18" charset="0"/>
                <a:cs typeface="Times New Roman" pitchFamily="18" charset="0"/>
              </a:rPr>
              <a:t>;</a:t>
            </a:r>
          </a:p>
          <a:p>
            <a:pPr algn="just"/>
            <a:r>
              <a:rPr lang="ru-RU" sz="800" dirty="0">
                <a:latin typeface="Times New Roman" pitchFamily="18" charset="0"/>
                <a:cs typeface="Times New Roman" pitchFamily="18" charset="0"/>
                <a:hlinkClick r:id="rId11"/>
              </a:rPr>
              <a:t>строка 011</a:t>
            </a:r>
            <a:r>
              <a:rPr lang="ru-RU" sz="800" dirty="0">
                <a:latin typeface="Times New Roman" pitchFamily="18" charset="0"/>
                <a:cs typeface="Times New Roman" pitchFamily="18" charset="0"/>
              </a:rPr>
              <a:t> - показатели по счетам 020211000 "Средства на счетах бюджета в рублях в органе Федерального казначейства", 020213000 "Средства на счетах бюджета в иностранной валюте в органах Федерального казначейства" по данным казначейского учета, а также сумм остатков денежных средств на казначейских счетах, учитываемых на единых казначейских счетах: N 3100 , N 3211 , N 3212 , N 3214 , N 3215,  N 3221 , N 3222 , N 3224 , N 3231 , N 3232 , N 3234 , N 3235 , N 3241 , N 3242 , N 3251 , N 3252 , N 3254 , N 3261 , N 3262, N 3271 , N 3272 .</a:t>
            </a:r>
          </a:p>
          <a:p>
            <a:pPr algn="just"/>
            <a:r>
              <a:rPr lang="ru-RU" sz="800" dirty="0">
                <a:latin typeface="Times New Roman" pitchFamily="18" charset="0"/>
                <a:cs typeface="Times New Roman" pitchFamily="18" charset="0"/>
                <a:hlinkClick r:id="rId13"/>
              </a:rPr>
              <a:t>строка 012</a:t>
            </a:r>
            <a:r>
              <a:rPr lang="ru-RU" sz="800" dirty="0">
                <a:latin typeface="Times New Roman" pitchFamily="18" charset="0"/>
                <a:cs typeface="Times New Roman" pitchFamily="18" charset="0"/>
              </a:rPr>
              <a:t> - остатки денежных средств Фонда национального благосостояния Российской Федерации на отдельных счетах, открытых на балансовом счете N 40105 "Средства федерального бюджета" в подразделениях Банка России и кредитных организациях;</a:t>
            </a:r>
          </a:p>
          <a:p>
            <a:pPr algn="just"/>
            <a:r>
              <a:rPr lang="ru-RU" sz="800" dirty="0">
                <a:latin typeface="Times New Roman" pitchFamily="18" charset="0"/>
                <a:cs typeface="Times New Roman" pitchFamily="18" charset="0"/>
                <a:hlinkClick r:id="rId14"/>
              </a:rPr>
              <a:t>строка 013</a:t>
            </a:r>
            <a:r>
              <a:rPr lang="ru-RU" sz="800" dirty="0">
                <a:latin typeface="Times New Roman" pitchFamily="18" charset="0"/>
                <a:cs typeface="Times New Roman" pitchFamily="18" charset="0"/>
              </a:rPr>
              <a:t> - остатки денежных средств на счетах, открытых на балансовом счете N 40116 "Средства для выдачи и внесения наличных денег и осуществления расчетов по отдельным операциям" в подразделениях Банка России и кредитных организациях;</a:t>
            </a:r>
          </a:p>
          <a:p>
            <a:pPr algn="just"/>
            <a:r>
              <a:rPr lang="ru-RU" sz="800" dirty="0">
                <a:latin typeface="Times New Roman" pitchFamily="18" charset="0"/>
                <a:cs typeface="Times New Roman" pitchFamily="18" charset="0"/>
                <a:hlinkClick r:id="rId15"/>
              </a:rPr>
              <a:t>строка 014</a:t>
            </a:r>
            <a:r>
              <a:rPr lang="ru-RU" sz="800" dirty="0">
                <a:latin typeface="Times New Roman" pitchFamily="18" charset="0"/>
                <a:cs typeface="Times New Roman" pitchFamily="18" charset="0"/>
              </a:rPr>
              <a:t> - показатели по счету 020212000 "Средства на счетах бюджета в органе Федерального казначейства в пути";</a:t>
            </a:r>
          </a:p>
        </p:txBody>
      </p:sp>
      <p:sp>
        <p:nvSpPr>
          <p:cNvPr id="8" name="Скругленный прямоугольник 7"/>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413110641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690000645"/>
              </p:ext>
            </p:extLst>
          </p:nvPr>
        </p:nvGraphicFramePr>
        <p:xfrm>
          <a:off x="0" y="427993"/>
          <a:ext cx="5765800" cy="2812253"/>
        </p:xfrm>
        <a:graphic>
          <a:graphicData uri="http://schemas.openxmlformats.org/drawingml/2006/table">
            <a:tbl>
              <a:tblPr firstRow="1" bandRow="1">
                <a:tableStyleId>{5C22544A-7EE6-4342-B048-85BDC9FD1C3A}</a:tableStyleId>
              </a:tblPr>
              <a:tblGrid>
                <a:gridCol w="5765800">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4" name="Скругленный прямоугольник 3"/>
          <p:cNvSpPr/>
          <p:nvPr/>
        </p:nvSpPr>
        <p:spPr>
          <a:xfrm>
            <a:off x="-69429" y="339409"/>
            <a:ext cx="5921043" cy="2905441"/>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just"/>
            <a:r>
              <a:rPr lang="ru-RU" sz="750" dirty="0">
                <a:hlinkClick r:id="rId4"/>
              </a:rPr>
              <a:t>строка 015</a:t>
            </a:r>
            <a:r>
              <a:rPr lang="ru-RU" sz="750" dirty="0"/>
              <a:t> - остатки денежных средств в системе казначейских платежей на прочих счетах в подразделениях Банка России и кредитных организациях, не относящихся к единым казначейским счетам, отдельным счетам для учета средств Фонда национального благосостояния Российской Федерации, счетам для выдачи и внесения наличных денег и осуществления расчетов по отдельным операциям;</a:t>
            </a:r>
          </a:p>
          <a:p>
            <a:pPr algn="just"/>
            <a:r>
              <a:rPr lang="ru-RU" sz="750" dirty="0">
                <a:hlinkClick r:id="rId5"/>
              </a:rPr>
              <a:t>строка 020</a:t>
            </a:r>
            <a:r>
              <a:rPr lang="ru-RU" sz="750" dirty="0"/>
              <a:t> - сумма </a:t>
            </a:r>
            <a:r>
              <a:rPr lang="ru-RU" sz="750" dirty="0">
                <a:hlinkClick r:id="rId6"/>
              </a:rPr>
              <a:t>строк 021</a:t>
            </a:r>
            <a:r>
              <a:rPr lang="ru-RU" sz="750" dirty="0"/>
              <a:t> - </a:t>
            </a:r>
            <a:r>
              <a:rPr lang="ru-RU" sz="750" dirty="0">
                <a:hlinkClick r:id="rId7"/>
              </a:rPr>
              <a:t>026</a:t>
            </a:r>
            <a:r>
              <a:rPr lang="ru-RU" sz="750" dirty="0"/>
              <a:t>;</a:t>
            </a:r>
          </a:p>
          <a:p>
            <a:pPr algn="just"/>
            <a:r>
              <a:rPr lang="ru-RU" sz="750" dirty="0">
                <a:hlinkClick r:id="rId6"/>
              </a:rPr>
              <a:t>строка 021</a:t>
            </a:r>
            <a:r>
              <a:rPr lang="ru-RU" sz="750" dirty="0"/>
              <a:t> - показатели по счетам 020221000 "Средства на счетах бюджета в рублях в кредитной организации", 020223000 "Средства на счетах бюджета в иностранной валюте в кредитной организации";</a:t>
            </a:r>
          </a:p>
          <a:p>
            <a:pPr algn="just"/>
            <a:r>
              <a:rPr lang="ru-RU" sz="750" dirty="0">
                <a:hlinkClick r:id="rId8"/>
              </a:rPr>
              <a:t>строка 022</a:t>
            </a:r>
            <a:r>
              <a:rPr lang="ru-RU" sz="750" dirty="0"/>
              <a:t> - показатели по счетам 020231000 "Средства бюджета на депозитных счетах в рублях", 020233000 "Средства бюджета на депозитных счетах в иностранной валюте";</a:t>
            </a:r>
          </a:p>
          <a:p>
            <a:pPr algn="just"/>
            <a:r>
              <a:rPr lang="ru-RU" sz="750" dirty="0">
                <a:hlinkClick r:id="rId9"/>
              </a:rPr>
              <a:t>строка 023</a:t>
            </a:r>
            <a:r>
              <a:rPr lang="ru-RU" sz="750" dirty="0"/>
              <a:t> - показатели по счетам 020222000 "Средства на счетах бюджета в кредитной организации в пути", 020232000 "Средства бюджета на депозитных счетах в пути";</a:t>
            </a:r>
          </a:p>
          <a:p>
            <a:pPr algn="just"/>
            <a:r>
              <a:rPr lang="ru-RU" sz="750" dirty="0">
                <a:hlinkClick r:id="rId10"/>
              </a:rPr>
              <a:t>строка 024</a:t>
            </a:r>
            <a:r>
              <a:rPr lang="ru-RU" sz="750" dirty="0"/>
              <a:t> - показатели по счету 022421000 "Ценные бумаги от управления остатками средств на ЕКС";</a:t>
            </a:r>
          </a:p>
          <a:p>
            <a:pPr algn="just"/>
            <a:r>
              <a:rPr lang="ru-RU" sz="750" dirty="0">
                <a:hlinkClick r:id="rId11"/>
              </a:rPr>
              <a:t>строка 025</a:t>
            </a:r>
            <a:r>
              <a:rPr lang="ru-RU" sz="750" dirty="0"/>
              <a:t> - показатели по счету 021556000 "Вложения в финансовые активы по сделкам валютный своп";</a:t>
            </a:r>
          </a:p>
          <a:p>
            <a:pPr algn="just"/>
            <a:r>
              <a:rPr lang="ru-RU" sz="750" dirty="0">
                <a:hlinkClick r:id="rId7"/>
              </a:rPr>
              <a:t>строка 026</a:t>
            </a:r>
            <a:r>
              <a:rPr lang="ru-RU" sz="750" dirty="0"/>
              <a:t> - показатели по счету 021005000 "Расчеты с прочими дебиторами";</a:t>
            </a:r>
          </a:p>
          <a:p>
            <a:pPr algn="just"/>
            <a:r>
              <a:rPr lang="ru-RU" sz="750" dirty="0">
                <a:hlinkClick r:id="rId12"/>
              </a:rPr>
              <a:t>строка 030</a:t>
            </a:r>
            <a:r>
              <a:rPr lang="ru-RU" sz="750" dirty="0"/>
              <a:t> - сумма </a:t>
            </a:r>
            <a:r>
              <a:rPr lang="ru-RU" sz="750" dirty="0">
                <a:hlinkClick r:id="rId13"/>
              </a:rPr>
              <a:t>строк 031</a:t>
            </a:r>
            <a:r>
              <a:rPr lang="ru-RU" sz="750" dirty="0"/>
              <a:t> - </a:t>
            </a:r>
            <a:r>
              <a:rPr lang="ru-RU" sz="750" dirty="0">
                <a:hlinkClick r:id="rId14"/>
              </a:rPr>
              <a:t>034</a:t>
            </a:r>
            <a:r>
              <a:rPr lang="ru-RU" sz="750" dirty="0"/>
              <a:t>;</a:t>
            </a:r>
          </a:p>
          <a:p>
            <a:pPr algn="just"/>
            <a:r>
              <a:rPr lang="ru-RU" sz="750" dirty="0">
                <a:hlinkClick r:id="rId13"/>
              </a:rPr>
              <a:t>строка 031</a:t>
            </a:r>
            <a:r>
              <a:rPr lang="ru-RU" sz="750" dirty="0"/>
              <a:t> - дебетовые остатки по счету 022524000 "Расчеты по доходам от процентов по депозитам от управления остатками средств на ЕКС";</a:t>
            </a:r>
          </a:p>
          <a:p>
            <a:pPr algn="just"/>
            <a:r>
              <a:rPr lang="ru-RU" sz="750" dirty="0">
                <a:hlinkClick r:id="rId15"/>
              </a:rPr>
              <a:t>строка 032</a:t>
            </a:r>
            <a:r>
              <a:rPr lang="ru-RU" sz="750" dirty="0"/>
              <a:t> - дебетовые остатки по счету 022526000 "Расчеты по доходам от процентов по иным финансовым инструментам от управления остатками средств на ЕКС";</a:t>
            </a:r>
          </a:p>
          <a:p>
            <a:pPr algn="just"/>
            <a:r>
              <a:rPr lang="ru-RU" sz="750" dirty="0">
                <a:hlinkClick r:id="rId16"/>
              </a:rPr>
              <a:t>строка 033</a:t>
            </a:r>
            <a:r>
              <a:rPr lang="ru-RU" sz="750" dirty="0"/>
              <a:t> - дебетовые остатки по счету 022575000 "Расчеты по доходам от операций с финансовыми активами от управления остатками средств на ЕКС";</a:t>
            </a:r>
          </a:p>
          <a:p>
            <a:pPr algn="just"/>
            <a:r>
              <a:rPr lang="ru-RU" sz="750" dirty="0">
                <a:hlinkClick r:id="rId14"/>
              </a:rPr>
              <a:t>Строка 034</a:t>
            </a:r>
            <a:r>
              <a:rPr lang="ru-RU" sz="750" dirty="0"/>
              <a:t> - дебетовые остатки по счету 022545000 "Расчеты по доходам от штрафных санкций от управления остатками средств на ЕКС";</a:t>
            </a:r>
          </a:p>
          <a:p>
            <a:pPr algn="just"/>
            <a:r>
              <a:rPr lang="ru-RU" sz="750" dirty="0">
                <a:hlinkClick r:id="rId17"/>
              </a:rPr>
              <a:t>строка 040</a:t>
            </a:r>
            <a:r>
              <a:rPr lang="ru-RU" sz="750" dirty="0"/>
              <a:t> - показатели по счету 032404610 "Выбытия денежных средств по внутренним расчетам по ЕКС«;</a:t>
            </a:r>
          </a:p>
        </p:txBody>
      </p:sp>
      <p:sp>
        <p:nvSpPr>
          <p:cNvPr id="8" name="Скругленный прямоугольник 7"/>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19235087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1498529972"/>
              </p:ext>
            </p:extLst>
          </p:nvPr>
        </p:nvGraphicFramePr>
        <p:xfrm>
          <a:off x="2580" y="432597"/>
          <a:ext cx="5930185" cy="2812253"/>
        </p:xfrm>
        <a:graphic>
          <a:graphicData uri="http://schemas.openxmlformats.org/drawingml/2006/table">
            <a:tbl>
              <a:tblPr firstRow="1" bandRow="1">
                <a:tableStyleId>{5C22544A-7EE6-4342-B048-85BDC9FD1C3A}</a:tableStyleId>
              </a:tblPr>
              <a:tblGrid>
                <a:gridCol w="5930185">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endParaRPr lang="ru-RU" sz="9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47263" y="5162"/>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6" name="Заголовок 5"/>
          <p:cNvSpPr>
            <a:spLocks noGrp="1"/>
          </p:cNvSpPr>
          <p:nvPr>
            <p:ph type="title"/>
          </p:nvPr>
        </p:nvSpPr>
        <p:spPr>
          <a:xfrm>
            <a:off x="315538" y="427993"/>
            <a:ext cx="5055077" cy="317448"/>
          </a:xfrm>
          <a:solidFill>
            <a:srgbClr val="0070C0"/>
          </a:solidFill>
        </p:spPr>
        <p:txBody>
          <a:bodyPr>
            <a:normAutofit fontScale="90000"/>
          </a:bodyPr>
          <a:lstStyle/>
          <a:p>
            <a:r>
              <a:rPr lang="ru-RU" sz="1000" dirty="0" smtClean="0">
                <a:hlinkClick r:id="rId3"/>
              </a:rPr>
              <a:t/>
            </a:r>
            <a:br>
              <a:rPr lang="ru-RU" sz="1000" dirty="0" smtClean="0">
                <a:hlinkClick r:id="rId3"/>
              </a:rPr>
            </a:br>
            <a:r>
              <a:rPr lang="ru-RU" sz="1000" dirty="0" smtClean="0">
                <a:solidFill>
                  <a:srgbClr val="FFFFFF"/>
                </a:solidFill>
                <a:hlinkClick r:id="rId3"/>
              </a:rPr>
              <a:t>строка </a:t>
            </a:r>
            <a:r>
              <a:rPr lang="ru-RU" sz="1000" dirty="0">
                <a:solidFill>
                  <a:srgbClr val="FFFFFF"/>
                </a:solidFill>
                <a:hlinkClick r:id="rId3"/>
              </a:rPr>
              <a:t>050</a:t>
            </a:r>
            <a:r>
              <a:rPr lang="ru-RU" sz="1000" dirty="0">
                <a:solidFill>
                  <a:srgbClr val="FFFFFF"/>
                </a:solidFill>
              </a:rPr>
              <a:t> - сумма </a:t>
            </a:r>
            <a:r>
              <a:rPr lang="ru-RU" sz="1000" dirty="0">
                <a:solidFill>
                  <a:srgbClr val="FFFFFF"/>
                </a:solidFill>
                <a:hlinkClick r:id="rId4"/>
              </a:rPr>
              <a:t>строк 010</a:t>
            </a:r>
            <a:r>
              <a:rPr lang="ru-RU" sz="1000" dirty="0">
                <a:solidFill>
                  <a:srgbClr val="FFFFFF"/>
                </a:solidFill>
              </a:rPr>
              <a:t>, </a:t>
            </a:r>
            <a:r>
              <a:rPr lang="ru-RU" sz="1000" dirty="0">
                <a:solidFill>
                  <a:srgbClr val="FFFFFF"/>
                </a:solidFill>
                <a:hlinkClick r:id="rId5"/>
              </a:rPr>
              <a:t>020</a:t>
            </a:r>
            <a:r>
              <a:rPr lang="ru-RU" sz="1000" dirty="0">
                <a:solidFill>
                  <a:srgbClr val="FFFFFF"/>
                </a:solidFill>
              </a:rPr>
              <a:t>, </a:t>
            </a:r>
            <a:r>
              <a:rPr lang="ru-RU" sz="1000" dirty="0">
                <a:solidFill>
                  <a:srgbClr val="FFFFFF"/>
                </a:solidFill>
                <a:hlinkClick r:id="rId6"/>
              </a:rPr>
              <a:t>030</a:t>
            </a:r>
            <a:r>
              <a:rPr lang="ru-RU" sz="1000" dirty="0">
                <a:solidFill>
                  <a:srgbClr val="FFFFFF"/>
                </a:solidFill>
              </a:rPr>
              <a:t>, </a:t>
            </a:r>
            <a:r>
              <a:rPr lang="ru-RU" sz="1000" dirty="0">
                <a:solidFill>
                  <a:srgbClr val="FFFFFF"/>
                </a:solidFill>
                <a:hlinkClick r:id="rId7"/>
              </a:rPr>
              <a:t>040</a:t>
            </a:r>
            <a:r>
              <a:rPr lang="ru-RU" sz="1000" dirty="0">
                <a:solidFill>
                  <a:srgbClr val="FFFFFF"/>
                </a:solidFill>
              </a:rPr>
              <a:t>;</a:t>
            </a:r>
            <a:br>
              <a:rPr lang="ru-RU" sz="1000" dirty="0">
                <a:solidFill>
                  <a:srgbClr val="FFFFFF"/>
                </a:solidFill>
              </a:rPr>
            </a:br>
            <a:r>
              <a:rPr lang="ru-RU" sz="1000" dirty="0">
                <a:solidFill>
                  <a:srgbClr val="FFFFFF"/>
                </a:solidFill>
                <a:hlinkClick r:id="rId8"/>
              </a:rPr>
              <a:t>строка 060</a:t>
            </a:r>
            <a:r>
              <a:rPr lang="ru-RU" sz="1000" dirty="0">
                <a:solidFill>
                  <a:srgbClr val="FFFFFF"/>
                </a:solidFill>
              </a:rPr>
              <a:t> - показатели </a:t>
            </a:r>
            <a:r>
              <a:rPr lang="ru-RU" sz="1000" dirty="0">
                <a:solidFill>
                  <a:srgbClr val="FFFFFF"/>
                </a:solidFill>
                <a:hlinkClick r:id="rId3"/>
              </a:rPr>
              <a:t>строки 050</a:t>
            </a:r>
            <a:r>
              <a:rPr lang="ru-RU" sz="1000" dirty="0"/>
              <a:t>.</a:t>
            </a:r>
            <a:br>
              <a:rPr lang="ru-RU" sz="1000" dirty="0"/>
            </a:br>
            <a:endParaRPr lang="ru-RU" sz="1000" dirty="0"/>
          </a:p>
        </p:txBody>
      </p:sp>
      <p:pic>
        <p:nvPicPr>
          <p:cNvPr id="12" name="Picture 2"/>
          <p:cNvPicPr>
            <a:picLocks noGrp="1" noChangeAspect="1" noChangeArrowheads="1"/>
          </p:cNvPicPr>
          <p:nvPr>
            <p:ph idx="1"/>
          </p:nvPr>
        </p:nvPicPr>
        <p:blipFill rotWithShape="1">
          <a:blip r:embed="rId9">
            <a:extLst>
              <a:ext uri="{28A0092B-C50C-407E-A947-70E740481C1C}">
                <a14:useLocalDpi xmlns="" xmlns:a14="http://schemas.microsoft.com/office/drawing/2010/main" val="0"/>
              </a:ext>
            </a:extLst>
          </a:blip>
          <a:srcRect l="-1" t="9922" r="29353" b="20570"/>
          <a:stretch/>
        </p:blipFill>
        <p:spPr bwMode="auto">
          <a:xfrm>
            <a:off x="315538" y="863599"/>
            <a:ext cx="5015633" cy="2270993"/>
          </a:xfrm>
          <a:prstGeom prst="rect">
            <a:avLst/>
          </a:prstGeom>
          <a:noFill/>
          <a:ln w="9525">
            <a:solidFill>
              <a:schemeClr val="tx1"/>
            </a:solidFill>
            <a:miter lim="800000"/>
            <a:headEnd/>
            <a:tailEnd/>
          </a:ln>
          <a:effectLst/>
          <a:extLst>
            <a:ext uri="{909E8E84-426E-40DD-AFC4-6F175D3DCCD1}">
              <a14:hiddenFill xmlns="" xmlns:a14="http://schemas.microsoft.com/office/drawing/2010/main">
                <a:solidFill>
                  <a:schemeClr val="accent1"/>
                </a:solidFill>
              </a14:hiddenFill>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Скругленный прямоугольник 8"/>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211793918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92844420"/>
              </p:ext>
            </p:extLst>
          </p:nvPr>
        </p:nvGraphicFramePr>
        <p:xfrm>
          <a:off x="0" y="427993"/>
          <a:ext cx="5765800" cy="2812253"/>
        </p:xfrm>
        <a:graphic>
          <a:graphicData uri="http://schemas.openxmlformats.org/drawingml/2006/table">
            <a:tbl>
              <a:tblPr firstRow="1" bandRow="1">
                <a:tableStyleId>{5C22544A-7EE6-4342-B048-85BDC9FD1C3A}</a:tableStyleId>
              </a:tblPr>
              <a:tblGrid>
                <a:gridCol w="5765800">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0" dirty="0" smtClean="0">
                        <a:solidFill>
                          <a:schemeClr val="tx1"/>
                        </a:solidFill>
                        <a:latin typeface="Times New Roman" panose="02020603050405020304" pitchFamily="18" charset="0"/>
                        <a:cs typeface="Times New Roman" panose="02020603050405020304" pitchFamily="18" charset="0"/>
                      </a:endParaRPr>
                    </a:p>
                    <a:p>
                      <a:pPr marL="0" marR="0" indent="0" algn="just" defTabSz="432420" rtl="0" eaLnBrk="1" fontAlgn="base" latinLnBrk="0" hangingPunct="1">
                        <a:lnSpc>
                          <a:spcPct val="100000"/>
                        </a:lnSpc>
                        <a:spcBef>
                          <a:spcPts val="0"/>
                        </a:spcBef>
                        <a:spcAft>
                          <a:spcPts val="0"/>
                        </a:spcAft>
                        <a:buClrTx/>
                        <a:buSzTx/>
                        <a:buFontTx/>
                        <a:buNone/>
                        <a:tabLst/>
                        <a:defRPr/>
                      </a:pPr>
                      <a:endParaRPr lang="ru-RU" sz="8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39700" y="53333"/>
            <a:ext cx="336550" cy="344011"/>
          </a:xfrm>
          <a:prstGeom prst="rect">
            <a:avLst/>
          </a:prstGeom>
          <a:blipFill>
            <a:blip r:embed="rId3"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4" name="Скругленный прямоугольник 3"/>
          <p:cNvSpPr/>
          <p:nvPr/>
        </p:nvSpPr>
        <p:spPr>
          <a:xfrm>
            <a:off x="0" y="339409"/>
            <a:ext cx="5691212" cy="2905441"/>
          </a:xfrm>
          <a:prstGeom prst="roundRect">
            <a:avLst/>
          </a:prstGeom>
          <a:solidFill>
            <a:srgbClr val="0070C0"/>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700" dirty="0"/>
              <a:t>В </a:t>
            </a:r>
            <a:r>
              <a:rPr lang="ru-RU" sz="700" dirty="0">
                <a:hlinkClick r:id="rId4"/>
              </a:rPr>
              <a:t>разделе 2</a:t>
            </a:r>
            <a:r>
              <a:rPr lang="ru-RU" sz="700" dirty="0"/>
              <a:t> "Средства в расчетах и обязательства оператора системы казначейских платежей" Баланса операций в системе казначейских платежей (ф. 0503195) отражаются остатки средств на казначейских счетах и обязательства в разрезе показателей по строкам:</a:t>
            </a:r>
          </a:p>
          <a:p>
            <a:r>
              <a:rPr lang="ru-RU" sz="700" dirty="0">
                <a:hlinkClick r:id="rId5"/>
              </a:rPr>
              <a:t>строка 070</a:t>
            </a:r>
            <a:r>
              <a:rPr lang="ru-RU" sz="700" dirty="0"/>
              <a:t> - остатки денежных средств на казначейских счетах N 3100 "Средства поступлений, являющихся источниками формирования доходов бюджетов бюджетной системы Российской Федерации";</a:t>
            </a:r>
          </a:p>
          <a:p>
            <a:r>
              <a:rPr lang="ru-RU" sz="700" dirty="0">
                <a:hlinkClick r:id="rId6"/>
              </a:rPr>
              <a:t>строка 080</a:t>
            </a:r>
            <a:r>
              <a:rPr lang="ru-RU" sz="700" dirty="0"/>
              <a:t> - сумма </a:t>
            </a:r>
            <a:r>
              <a:rPr lang="ru-RU" sz="700" dirty="0">
                <a:hlinkClick r:id="rId7"/>
              </a:rPr>
              <a:t>строк 081</a:t>
            </a:r>
            <a:r>
              <a:rPr lang="ru-RU" sz="700" dirty="0"/>
              <a:t> - </a:t>
            </a:r>
            <a:r>
              <a:rPr lang="ru-RU" sz="700" dirty="0">
                <a:hlinkClick r:id="rId8"/>
              </a:rPr>
              <a:t>087</a:t>
            </a:r>
            <a:r>
              <a:rPr lang="ru-RU" sz="700" dirty="0"/>
              <a:t>;</a:t>
            </a:r>
          </a:p>
          <a:p>
            <a:r>
              <a:rPr lang="ru-RU" sz="700" dirty="0">
                <a:hlinkClick r:id="rId7"/>
              </a:rPr>
              <a:t>строка 081</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3211 , N 3212, N 3214, N 3215, N 3217, N 40116 ;</a:t>
            </a:r>
          </a:p>
          <a:p>
            <a:r>
              <a:rPr lang="ru-RU" sz="700" dirty="0"/>
              <a:t>на прочих счетах в подразделениях Банка России и кредитных организациях для учета денежных средств федерального бюджета и Фонда национального благосостояния в системе казначейских платежей, не подлежащих отражению на казначейских счетах;</a:t>
            </a:r>
          </a:p>
          <a:p>
            <a:r>
              <a:rPr lang="ru-RU" sz="700" dirty="0">
                <a:hlinkClick r:id="rId9"/>
              </a:rPr>
              <a:t>строка 082</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3221 , N 3222 , N 3224 , N 3225 , N 40116 ;</a:t>
            </a:r>
          </a:p>
          <a:p>
            <a:r>
              <a:rPr lang="ru-RU" sz="700" dirty="0">
                <a:hlinkClick r:id="rId10"/>
              </a:rPr>
              <a:t>строка 083</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3231 , N 3232 , N 3234 , N 3235 , N 40116 ;</a:t>
            </a:r>
          </a:p>
          <a:p>
            <a:r>
              <a:rPr lang="ru-RU" sz="700" dirty="0">
                <a:hlinkClick r:id="rId11"/>
              </a:rPr>
              <a:t>строка 084</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3241 , N 3242 , N 40116 ;</a:t>
            </a:r>
          </a:p>
          <a:p>
            <a:r>
              <a:rPr lang="ru-RU" sz="700" dirty="0">
                <a:hlinkClick r:id="rId12"/>
              </a:rPr>
              <a:t>строка 085</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3251 , N 3252 , N 3254 , N 40116 ;</a:t>
            </a:r>
          </a:p>
          <a:p>
            <a:r>
              <a:rPr lang="ru-RU" sz="700" dirty="0">
                <a:hlinkClick r:id="rId13"/>
              </a:rPr>
              <a:t>строка 086</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3261 , N 3262 , N 40116 ;</a:t>
            </a:r>
          </a:p>
          <a:p>
            <a:r>
              <a:rPr lang="ru-RU" sz="700" dirty="0">
                <a:hlinkClick r:id="rId8"/>
              </a:rPr>
              <a:t>строка 087</a:t>
            </a:r>
            <a:r>
              <a:rPr lang="ru-RU" sz="700" dirty="0"/>
              <a:t> - сумма остатков денежных средств на казначейских счетах и счетах, открытых в подразделениях Банка России и кредитных организациях: N 3271 , N 3272 , N 40116 ;</a:t>
            </a:r>
          </a:p>
          <a:p>
            <a:pPr algn="just"/>
            <a:r>
              <a:rPr lang="ru-RU" sz="700" dirty="0">
                <a:hlinkClick r:id="rId14"/>
              </a:rPr>
              <a:t>строка 090</a:t>
            </a:r>
            <a:r>
              <a:rPr lang="ru-RU" sz="700" dirty="0"/>
              <a:t> - сумма </a:t>
            </a:r>
            <a:r>
              <a:rPr lang="ru-RU" sz="700" dirty="0">
                <a:hlinkClick r:id="rId15"/>
              </a:rPr>
              <a:t>строк 091</a:t>
            </a:r>
            <a:r>
              <a:rPr lang="ru-RU" sz="700" dirty="0"/>
              <a:t> - </a:t>
            </a:r>
            <a:r>
              <a:rPr lang="ru-RU" sz="700" dirty="0">
                <a:hlinkClick r:id="rId16"/>
              </a:rPr>
              <a:t>093</a:t>
            </a:r>
            <a:r>
              <a:rPr lang="ru-RU" sz="700" dirty="0"/>
              <a:t>;</a:t>
            </a:r>
          </a:p>
          <a:p>
            <a:pPr algn="just"/>
            <a:r>
              <a:rPr lang="ru-RU" sz="700" dirty="0">
                <a:hlinkClick r:id="rId15"/>
              </a:rPr>
              <a:t>строка 091</a:t>
            </a:r>
            <a:r>
              <a:rPr lang="ru-RU" sz="700" dirty="0"/>
              <a:t> - показатели по счету 032401000 "Расчеты по средствам, полученным во временное распоряжение, от управления остатками средств на ЕКС";</a:t>
            </a:r>
          </a:p>
        </p:txBody>
      </p:sp>
      <p:sp>
        <p:nvSpPr>
          <p:cNvPr id="8" name="Скругленный прямоугольник 7"/>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427272714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Таблица 2"/>
          <p:cNvGraphicFramePr>
            <a:graphicFrameLocks noGrp="1"/>
          </p:cNvGraphicFramePr>
          <p:nvPr>
            <p:extLst>
              <p:ext uri="{D42A27DB-BD31-4B8C-83A1-F6EECF244321}">
                <p14:modId xmlns="" xmlns:p14="http://schemas.microsoft.com/office/powerpoint/2010/main" val="2217726009"/>
              </p:ext>
            </p:extLst>
          </p:nvPr>
        </p:nvGraphicFramePr>
        <p:xfrm>
          <a:off x="2580" y="432597"/>
          <a:ext cx="5930185" cy="2812253"/>
        </p:xfrm>
        <a:graphic>
          <a:graphicData uri="http://schemas.openxmlformats.org/drawingml/2006/table">
            <a:tbl>
              <a:tblPr firstRow="1" bandRow="1">
                <a:tableStyleId>{5C22544A-7EE6-4342-B048-85BDC9FD1C3A}</a:tableStyleId>
              </a:tblPr>
              <a:tblGrid>
                <a:gridCol w="5930185">
                  <a:extLst>
                    <a:ext uri="{9D8B030D-6E8A-4147-A177-3AD203B41FA5}">
                      <a16:colId xmlns:a16="http://schemas.microsoft.com/office/drawing/2014/main" xmlns="" val="20000"/>
                    </a:ext>
                  </a:extLst>
                </a:gridCol>
              </a:tblGrid>
              <a:tr h="2532648">
                <a:tc>
                  <a:txBody>
                    <a:bodyPr/>
                    <a:lstStyle/>
                    <a:p>
                      <a:pPr marL="0" marR="0" indent="0" algn="just" defTabSz="432420" rtl="0" eaLnBrk="1" fontAlgn="base" latinLnBrk="0" hangingPunct="1">
                        <a:lnSpc>
                          <a:spcPct val="100000"/>
                        </a:lnSpc>
                        <a:spcBef>
                          <a:spcPts val="0"/>
                        </a:spcBef>
                        <a:spcAft>
                          <a:spcPts val="0"/>
                        </a:spcAft>
                        <a:buClrTx/>
                        <a:buSzTx/>
                        <a:buFontTx/>
                        <a:buNone/>
                        <a:tabLst/>
                        <a:defRPr/>
                      </a:pPr>
                      <a:r>
                        <a:rPr lang="ru-RU" sz="800" b="1" dirty="0" smtClean="0">
                          <a:solidFill>
                            <a:schemeClr val="tx1"/>
                          </a:solidFill>
                          <a:latin typeface="+mj-lt"/>
                          <a:cs typeface="Times New Roman" panose="02020603050405020304" pitchFamily="18" charset="0"/>
                        </a:rPr>
                        <a:t>       </a:t>
                      </a:r>
                      <a:r>
                        <a:rPr lang="ru-RU" sz="800" b="0" dirty="0" smtClean="0">
                          <a:solidFill>
                            <a:schemeClr val="tx1"/>
                          </a:solidFill>
                          <a:latin typeface="Times New Roman" panose="02020603050405020304" pitchFamily="18" charset="0"/>
                          <a:cs typeface="Times New Roman" panose="02020603050405020304" pitchFamily="18" charset="0"/>
                        </a:rPr>
                        <a:t> </a:t>
                      </a:r>
                    </a:p>
                    <a:p>
                      <a:pPr marL="0" marR="0" indent="0" algn="just" defTabSz="432420" rtl="0" eaLnBrk="1" fontAlgn="base" latinLnBrk="0" hangingPunct="1">
                        <a:lnSpc>
                          <a:spcPct val="100000"/>
                        </a:lnSpc>
                        <a:spcBef>
                          <a:spcPts val="0"/>
                        </a:spcBef>
                        <a:spcAft>
                          <a:spcPts val="0"/>
                        </a:spcAft>
                        <a:buClrTx/>
                        <a:buSzTx/>
                        <a:buFontTx/>
                        <a:buNone/>
                        <a:tabLst/>
                        <a:defRPr/>
                      </a:pPr>
                      <a:r>
                        <a:rPr lang="ru-RU" sz="800" b="0" dirty="0" smtClean="0">
                          <a:solidFill>
                            <a:schemeClr val="tx1"/>
                          </a:solidFill>
                          <a:latin typeface="Times New Roman" panose="02020603050405020304" pitchFamily="18" charset="0"/>
                          <a:cs typeface="Times New Roman" panose="02020603050405020304" pitchFamily="18" charset="0"/>
                        </a:rPr>
                        <a:t>        </a:t>
                      </a:r>
                      <a:endParaRPr lang="ru-RU" sz="900" b="1" dirty="0" smtClean="0">
                        <a:solidFill>
                          <a:schemeClr val="tx1"/>
                        </a:solidFill>
                        <a:latin typeface="+mj-lt"/>
                        <a:cs typeface="Times New Roman" panose="02020603050405020304" pitchFamily="18" charset="0"/>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12700" cap="flat" cmpd="sng" algn="ctr">
                      <a:noFill/>
                      <a:prstDash val="solid"/>
                      <a:round/>
                      <a:headEnd type="none" w="med" len="med"/>
                      <a:tailEnd type="none" w="med" len="med"/>
                    </a:lnT>
                    <a:lnB w="635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0"/>
                  </a:ext>
                </a:extLst>
              </a:tr>
              <a:tr h="279605">
                <a:tc>
                  <a:txBody>
                    <a:bodyPr/>
                    <a:lstStyle/>
                    <a:p>
                      <a:pPr marL="457200" indent="169863" algn="l">
                        <a:lnSpc>
                          <a:spcPct val="100000"/>
                        </a:lnSpc>
                        <a:spcAft>
                          <a:spcPts val="0"/>
                        </a:spcAft>
                        <a:tabLst>
                          <a:tab pos="630555" algn="l"/>
                        </a:tabLst>
                      </a:pPr>
                      <a:endParaRPr lang="ru-RU" sz="700" dirty="0" smtClean="0">
                        <a:solidFill>
                          <a:schemeClr val="tx1"/>
                        </a:solidFill>
                        <a:effectLst/>
                        <a:latin typeface="+mj-lt"/>
                        <a:ea typeface="Times New Roman"/>
                        <a:cs typeface="Times New Roman"/>
                      </a:endParaRPr>
                    </a:p>
                  </a:txBody>
                  <a:tcPr marL="43244" marR="43244" marT="21622" marB="21622">
                    <a:lnL w="12700" cap="flat" cmpd="sng" algn="ctr">
                      <a:no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xmlns="" val="10001"/>
                  </a:ext>
                </a:extLst>
              </a:tr>
            </a:tbl>
          </a:graphicData>
        </a:graphic>
      </p:graphicFrame>
      <p:sp>
        <p:nvSpPr>
          <p:cNvPr id="26" name="object 2"/>
          <p:cNvSpPr/>
          <p:nvPr/>
        </p:nvSpPr>
        <p:spPr>
          <a:xfrm flipV="1">
            <a:off x="0" y="250825"/>
            <a:ext cx="5765800" cy="177168"/>
          </a:xfrm>
          <a:custGeom>
            <a:avLst/>
            <a:gdLst/>
            <a:ahLst/>
            <a:cxnLst/>
            <a:rect l="l" t="t" r="r" b="b"/>
            <a:pathLst>
              <a:path w="4416425">
                <a:moveTo>
                  <a:pt x="0" y="0"/>
                </a:moveTo>
                <a:lnTo>
                  <a:pt x="4415994" y="0"/>
                </a:lnTo>
              </a:path>
            </a:pathLst>
          </a:custGeom>
          <a:ln w="12700">
            <a:solidFill>
              <a:schemeClr val="bg1">
                <a:lumMod val="85000"/>
              </a:schemeClr>
            </a:solidFill>
          </a:ln>
        </p:spPr>
        <p:txBody>
          <a:bodyPr wrap="square" lIns="0" tIns="0" rIns="0" bIns="0" rtlCol="0"/>
          <a:lstStyle/>
          <a:p>
            <a:endParaRPr/>
          </a:p>
        </p:txBody>
      </p:sp>
      <p:sp>
        <p:nvSpPr>
          <p:cNvPr id="17" name="object 5"/>
          <p:cNvSpPr/>
          <p:nvPr/>
        </p:nvSpPr>
        <p:spPr>
          <a:xfrm>
            <a:off x="147263" y="5162"/>
            <a:ext cx="336550" cy="344011"/>
          </a:xfrm>
          <a:prstGeom prst="rect">
            <a:avLst/>
          </a:prstGeom>
          <a:blipFill>
            <a:blip r:embed="rId2" cstate="print"/>
            <a:stretch>
              <a:fillRect/>
            </a:stretch>
          </a:blipFill>
        </p:spPr>
        <p:txBody>
          <a:bodyPr wrap="square" lIns="0" tIns="0" rIns="0" bIns="0" rtlCol="0"/>
          <a:lstStyle/>
          <a:p>
            <a:endParaRPr dirty="0">
              <a:latin typeface="Times New Roman" panose="02020603050405020304" pitchFamily="18" charset="0"/>
              <a:cs typeface="Times New Roman" panose="02020603050405020304" pitchFamily="18" charset="0"/>
            </a:endParaRPr>
          </a:p>
        </p:txBody>
      </p:sp>
      <p:sp>
        <p:nvSpPr>
          <p:cNvPr id="2" name="Прямоугольник 1"/>
          <p:cNvSpPr/>
          <p:nvPr/>
        </p:nvSpPr>
        <p:spPr>
          <a:xfrm>
            <a:off x="502863" y="92948"/>
            <a:ext cx="3803650" cy="246221"/>
          </a:xfrm>
          <a:prstGeom prst="rect">
            <a:avLst/>
          </a:prstGeom>
        </p:spPr>
        <p:txBody>
          <a:bodyPr wrap="square">
            <a:spAutoFit/>
          </a:bodyPr>
          <a:lstStyle/>
          <a:p>
            <a:r>
              <a:rPr lang="ru-RU" altLang="ru-RU" sz="1000" b="1" i="1" cap="all" spc="46" dirty="0" err="1">
                <a:solidFill>
                  <a:schemeClr val="accent1">
                    <a:lumMod val="75000"/>
                  </a:schemeClr>
                </a:solidFill>
                <a:cs typeface="Times New Roman" panose="02020603050405020304" pitchFamily="18" charset="0"/>
              </a:rPr>
              <a:t>Уфк</a:t>
            </a:r>
            <a:r>
              <a:rPr lang="ru-RU" altLang="ru-RU" sz="1000" b="1" i="1" cap="all" spc="46" dirty="0">
                <a:solidFill>
                  <a:schemeClr val="accent1">
                    <a:lumMod val="75000"/>
                  </a:schemeClr>
                </a:solidFill>
                <a:cs typeface="Times New Roman" panose="02020603050405020304" pitchFamily="18" charset="0"/>
              </a:rPr>
              <a:t>  по ульяновской области</a:t>
            </a:r>
            <a:endParaRPr lang="ru-RU" sz="1000" i="1" dirty="0">
              <a:solidFill>
                <a:schemeClr val="accent1">
                  <a:lumMod val="75000"/>
                </a:schemeClr>
              </a:solidFill>
              <a:cs typeface="Times New Roman" panose="02020603050405020304" pitchFamily="18" charset="0"/>
            </a:endParaRPr>
          </a:p>
        </p:txBody>
      </p:sp>
      <p:sp>
        <p:nvSpPr>
          <p:cNvPr id="6" name="Заголовок 5"/>
          <p:cNvSpPr>
            <a:spLocks noGrp="1"/>
          </p:cNvSpPr>
          <p:nvPr>
            <p:ph type="title"/>
          </p:nvPr>
        </p:nvSpPr>
        <p:spPr>
          <a:xfrm>
            <a:off x="315538" y="427993"/>
            <a:ext cx="5055077" cy="906400"/>
          </a:xfrm>
          <a:solidFill>
            <a:srgbClr val="0070C0"/>
          </a:solidFill>
        </p:spPr>
        <p:txBody>
          <a:bodyPr>
            <a:normAutofit fontScale="90000"/>
          </a:bodyPr>
          <a:lstStyle/>
          <a:p>
            <a:r>
              <a:rPr lang="ru-RU" sz="800" dirty="0" smtClean="0">
                <a:solidFill>
                  <a:srgbClr val="FFFFFF"/>
                </a:solidFill>
                <a:latin typeface="Times New Roman" pitchFamily="18" charset="0"/>
                <a:cs typeface="Times New Roman" pitchFamily="18" charset="0"/>
                <a:hlinkClick r:id="rId3"/>
              </a:rPr>
              <a:t>строка </a:t>
            </a:r>
            <a:r>
              <a:rPr lang="ru-RU" sz="800" dirty="0">
                <a:solidFill>
                  <a:srgbClr val="FFFFFF"/>
                </a:solidFill>
                <a:latin typeface="Times New Roman" pitchFamily="18" charset="0"/>
                <a:cs typeface="Times New Roman" pitchFamily="18" charset="0"/>
                <a:hlinkClick r:id="rId3"/>
              </a:rPr>
              <a:t>092</a:t>
            </a:r>
            <a:r>
              <a:rPr lang="ru-RU" sz="800" dirty="0">
                <a:solidFill>
                  <a:srgbClr val="FFFFFF"/>
                </a:solidFill>
                <a:latin typeface="Times New Roman" pitchFamily="18" charset="0"/>
                <a:cs typeface="Times New Roman" pitchFamily="18" charset="0"/>
              </a:rPr>
              <a:t> - кредитовые остатки по счетам 022524000 "Расчеты по доходам от процентов по депозитам от управления остатками средств на ЕКС", 022526000 "Расчеты по доходам от процентов по иным финансовым инструментам от управления остатками средств на ЕКС", 022575000 "Расчеты по доходам от операций с финансовыми активами от управления остатками средств на ЕКС", 022545000 "Расчеты по доходам от штрафных санкций от управления остатками средств на ЕКС";</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4"/>
              </a:rPr>
              <a:t>строка 093</a:t>
            </a:r>
            <a:r>
              <a:rPr lang="ru-RU" sz="800" dirty="0">
                <a:solidFill>
                  <a:srgbClr val="FFFFFF"/>
                </a:solidFill>
                <a:latin typeface="Times New Roman" pitchFamily="18" charset="0"/>
                <a:cs typeface="Times New Roman" pitchFamily="18" charset="0"/>
              </a:rPr>
              <a:t> - показатели по счету 032406000 "Расчеты с прочими кредиторами по управлению остатками средств на ЕКС";</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5"/>
              </a:rPr>
              <a:t>строка 100</a:t>
            </a:r>
            <a:r>
              <a:rPr lang="ru-RU" sz="800" dirty="0">
                <a:solidFill>
                  <a:srgbClr val="FFFFFF"/>
                </a:solidFill>
                <a:latin typeface="Times New Roman" pitchFamily="18" charset="0"/>
                <a:cs typeface="Times New Roman" pitchFamily="18" charset="0"/>
              </a:rPr>
              <a:t> - сумма </a:t>
            </a:r>
            <a:r>
              <a:rPr lang="ru-RU" sz="800" dirty="0">
                <a:solidFill>
                  <a:srgbClr val="FFFFFF"/>
                </a:solidFill>
                <a:latin typeface="Times New Roman" pitchFamily="18" charset="0"/>
                <a:cs typeface="Times New Roman" pitchFamily="18" charset="0"/>
                <a:hlinkClick r:id="rId6"/>
              </a:rPr>
              <a:t>строк 101</a:t>
            </a:r>
            <a:r>
              <a:rPr lang="ru-RU" sz="800" dirty="0">
                <a:solidFill>
                  <a:srgbClr val="FFFFFF"/>
                </a:solidFill>
                <a:latin typeface="Times New Roman" pitchFamily="18" charset="0"/>
                <a:cs typeface="Times New Roman" pitchFamily="18" charset="0"/>
              </a:rPr>
              <a:t>, </a:t>
            </a:r>
            <a:r>
              <a:rPr lang="ru-RU" sz="800" dirty="0">
                <a:solidFill>
                  <a:srgbClr val="FFFFFF"/>
                </a:solidFill>
                <a:latin typeface="Times New Roman" pitchFamily="18" charset="0"/>
                <a:cs typeface="Times New Roman" pitchFamily="18" charset="0"/>
                <a:hlinkClick r:id="rId7"/>
              </a:rPr>
              <a:t>102</a:t>
            </a:r>
            <a:r>
              <a:rPr lang="ru-RU" sz="800" dirty="0">
                <a:solidFill>
                  <a:srgbClr val="FFFFFF"/>
                </a:solidFill>
                <a:latin typeface="Times New Roman" pitchFamily="18" charset="0"/>
                <a:cs typeface="Times New Roman" pitchFamily="18" charset="0"/>
              </a:rPr>
              <a:t>;</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6"/>
              </a:rPr>
              <a:t>строка 101</a:t>
            </a:r>
            <a:r>
              <a:rPr lang="ru-RU" sz="800" dirty="0">
                <a:solidFill>
                  <a:srgbClr val="FFFFFF"/>
                </a:solidFill>
                <a:latin typeface="Times New Roman" pitchFamily="18" charset="0"/>
                <a:cs typeface="Times New Roman" pitchFamily="18" charset="0"/>
              </a:rPr>
              <a:t> - показатели по счету 032407000 "Расчеты по операциям со средствами ЕКС до выяснения принадлежности";</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7"/>
              </a:rPr>
              <a:t>строка 102</a:t>
            </a:r>
            <a:r>
              <a:rPr lang="ru-RU" sz="800" dirty="0">
                <a:solidFill>
                  <a:srgbClr val="FFFFFF"/>
                </a:solidFill>
                <a:latin typeface="Times New Roman" pitchFamily="18" charset="0"/>
                <a:cs typeface="Times New Roman" pitchFamily="18" charset="0"/>
              </a:rPr>
              <a:t> - показатели по счету 032404510 "Поступления денежных средств по внутренним расчетам по ЕКС";</a:t>
            </a:r>
            <a:br>
              <a:rPr lang="ru-RU" sz="800" dirty="0">
                <a:solidFill>
                  <a:srgbClr val="FFFFFF"/>
                </a:solidFill>
                <a:latin typeface="Times New Roman" pitchFamily="18" charset="0"/>
                <a:cs typeface="Times New Roman" pitchFamily="18" charset="0"/>
              </a:rPr>
            </a:br>
            <a:r>
              <a:rPr lang="ru-RU" sz="800" dirty="0">
                <a:solidFill>
                  <a:srgbClr val="FFFFFF"/>
                </a:solidFill>
                <a:latin typeface="Times New Roman" pitchFamily="18" charset="0"/>
                <a:cs typeface="Times New Roman" pitchFamily="18" charset="0"/>
                <a:hlinkClick r:id="rId8"/>
              </a:rPr>
              <a:t>строка 110</a:t>
            </a:r>
            <a:r>
              <a:rPr lang="ru-RU" sz="800" dirty="0">
                <a:solidFill>
                  <a:srgbClr val="FFFFFF"/>
                </a:solidFill>
                <a:latin typeface="Times New Roman" pitchFamily="18" charset="0"/>
                <a:cs typeface="Times New Roman" pitchFamily="18" charset="0"/>
              </a:rPr>
              <a:t> - сумма </a:t>
            </a:r>
            <a:r>
              <a:rPr lang="ru-RU" sz="800" dirty="0">
                <a:solidFill>
                  <a:srgbClr val="FFFFFF"/>
                </a:solidFill>
                <a:latin typeface="Times New Roman" pitchFamily="18" charset="0"/>
                <a:cs typeface="Times New Roman" pitchFamily="18" charset="0"/>
                <a:hlinkClick r:id="rId9"/>
              </a:rPr>
              <a:t>строк 070</a:t>
            </a:r>
            <a:r>
              <a:rPr lang="ru-RU" sz="800" dirty="0">
                <a:solidFill>
                  <a:srgbClr val="FFFFFF"/>
                </a:solidFill>
                <a:latin typeface="Times New Roman" pitchFamily="18" charset="0"/>
                <a:cs typeface="Times New Roman" pitchFamily="18" charset="0"/>
              </a:rPr>
              <a:t>, </a:t>
            </a:r>
            <a:r>
              <a:rPr lang="ru-RU" sz="800" dirty="0">
                <a:solidFill>
                  <a:srgbClr val="FFFFFF"/>
                </a:solidFill>
                <a:latin typeface="Times New Roman" pitchFamily="18" charset="0"/>
                <a:cs typeface="Times New Roman" pitchFamily="18" charset="0"/>
                <a:hlinkClick r:id="rId10"/>
              </a:rPr>
              <a:t>080</a:t>
            </a:r>
            <a:r>
              <a:rPr lang="ru-RU" sz="800" dirty="0">
                <a:solidFill>
                  <a:srgbClr val="FFFFFF"/>
                </a:solidFill>
                <a:latin typeface="Times New Roman" pitchFamily="18" charset="0"/>
                <a:cs typeface="Times New Roman" pitchFamily="18" charset="0"/>
              </a:rPr>
              <a:t>, </a:t>
            </a:r>
            <a:r>
              <a:rPr lang="ru-RU" sz="800" dirty="0">
                <a:solidFill>
                  <a:srgbClr val="FFFFFF"/>
                </a:solidFill>
                <a:latin typeface="Times New Roman" pitchFamily="18" charset="0"/>
                <a:cs typeface="Times New Roman" pitchFamily="18" charset="0"/>
                <a:hlinkClick r:id="rId11"/>
              </a:rPr>
              <a:t>090</a:t>
            </a:r>
            <a:r>
              <a:rPr lang="ru-RU" sz="800" dirty="0">
                <a:solidFill>
                  <a:srgbClr val="FFFFFF"/>
                </a:solidFill>
                <a:latin typeface="Times New Roman" pitchFamily="18" charset="0"/>
                <a:cs typeface="Times New Roman" pitchFamily="18" charset="0"/>
              </a:rPr>
              <a:t>, </a:t>
            </a:r>
            <a:r>
              <a:rPr lang="ru-RU" sz="800" dirty="0">
                <a:solidFill>
                  <a:srgbClr val="FFFFFF"/>
                </a:solidFill>
                <a:latin typeface="Times New Roman" pitchFamily="18" charset="0"/>
                <a:cs typeface="Times New Roman" pitchFamily="18" charset="0"/>
                <a:hlinkClick r:id="rId5"/>
              </a:rPr>
              <a:t>100</a:t>
            </a:r>
            <a:r>
              <a:rPr lang="ru-RU" sz="800" dirty="0">
                <a:solidFill>
                  <a:srgbClr val="FFFFFF"/>
                </a:solidFill>
                <a:latin typeface="Times New Roman" pitchFamily="18" charset="0"/>
                <a:cs typeface="Times New Roman" pitchFamily="18" charset="0"/>
              </a:rPr>
              <a:t>.</a:t>
            </a:r>
          </a:p>
        </p:txBody>
      </p:sp>
      <p:pic>
        <p:nvPicPr>
          <p:cNvPr id="10" name="Picture 2"/>
          <p:cNvPicPr>
            <a:picLocks noGrp="1" noChangeAspect="1" noChangeArrowheads="1"/>
          </p:cNvPicPr>
          <p:nvPr>
            <p:ph idx="1"/>
          </p:nvPr>
        </p:nvPicPr>
        <p:blipFill rotWithShape="1">
          <a:blip r:embed="rId12">
            <a:extLst>
              <a:ext uri="{28A0092B-C50C-407E-A947-70E740481C1C}">
                <a14:useLocalDpi xmlns="" xmlns:a14="http://schemas.microsoft.com/office/drawing/2010/main" val="0"/>
              </a:ext>
            </a:extLst>
          </a:blip>
          <a:srcRect t="10013" r="38433" b="29137"/>
          <a:stretch/>
        </p:blipFill>
        <p:spPr bwMode="auto">
          <a:xfrm>
            <a:off x="315538" y="1334393"/>
            <a:ext cx="5087642" cy="183832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9" name="Скругленный прямоугольник 8"/>
          <p:cNvSpPr/>
          <p:nvPr/>
        </p:nvSpPr>
        <p:spPr>
          <a:xfrm rot="10800000" flipH="1" flipV="1">
            <a:off x="3111500" y="78818"/>
            <a:ext cx="2590800" cy="318525"/>
          </a:xfrm>
          <a:prstGeom prst="roundRect">
            <a:avLst>
              <a:gd name="adj" fmla="val 20654"/>
            </a:avLst>
          </a:prstGeom>
          <a:solidFill>
            <a:srgbClr val="FCFCFC"/>
          </a:solidFill>
          <a:ln w="190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ltLang="ru-RU" sz="700" b="1" dirty="0" smtClean="0">
              <a:solidFill>
                <a:schemeClr val="tx1"/>
              </a:solidFill>
              <a:cs typeface="Times New Roman" panose="02020603050405020304" pitchFamily="18" charset="0"/>
            </a:endParaRPr>
          </a:p>
          <a:p>
            <a:pPr algn="ctr"/>
            <a:r>
              <a:rPr lang="ru-RU" sz="600" dirty="0" smtClean="0">
                <a:solidFill>
                  <a:schemeClr val="tx1"/>
                </a:solidFill>
              </a:rPr>
              <a:t>Особенности </a:t>
            </a:r>
            <a:r>
              <a:rPr lang="ru-RU" sz="600" dirty="0">
                <a:solidFill>
                  <a:schemeClr val="tx1"/>
                </a:solidFill>
              </a:rPr>
              <a:t>составления и представления ф.0503195 «Баланс операций в системе казначейских </a:t>
            </a:r>
            <a:r>
              <a:rPr lang="ru-RU" sz="600" dirty="0" smtClean="0">
                <a:solidFill>
                  <a:schemeClr val="tx1"/>
                </a:solidFill>
              </a:rPr>
              <a:t>платежей»</a:t>
            </a:r>
            <a:endParaRPr lang="ru-RU" sz="800" b="1" dirty="0">
              <a:solidFill>
                <a:schemeClr val="bg2">
                  <a:lumMod val="25000"/>
                </a:schemeClr>
              </a:solidFill>
            </a:endParaRPr>
          </a:p>
          <a:p>
            <a:pPr algn="ctr"/>
            <a:endParaRPr lang="ru-RU" sz="800" dirty="0">
              <a:solidFill>
                <a:schemeClr val="accent1">
                  <a:lumMod val="75000"/>
                </a:schemeClr>
              </a:solidFill>
            </a:endParaRPr>
          </a:p>
        </p:txBody>
      </p:sp>
    </p:spTree>
    <p:extLst>
      <p:ext uri="{BB962C8B-B14F-4D97-AF65-F5344CB8AC3E}">
        <p14:creationId xmlns="" xmlns:p14="http://schemas.microsoft.com/office/powerpoint/2010/main" val="2094542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Воздушный поток">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Arial">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2822</TotalTime>
  <Words>1406</Words>
  <Application>Microsoft Office PowerPoint</Application>
  <PresentationFormat>Произвольный</PresentationFormat>
  <Paragraphs>163</Paragraphs>
  <Slides>12</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12</vt:i4>
      </vt:variant>
    </vt:vector>
  </HeadingPairs>
  <TitlesOfParts>
    <vt:vector size="16" baseType="lpstr">
      <vt:lpstr>Arial</vt:lpstr>
      <vt:lpstr>Times New Roman</vt:lpstr>
      <vt:lpstr>Calibri</vt:lpstr>
      <vt:lpstr>Тема Office</vt:lpstr>
      <vt:lpstr>Слайд 1</vt:lpstr>
      <vt:lpstr>Слайд 2</vt:lpstr>
      <vt:lpstr>Слайд 3</vt:lpstr>
      <vt:lpstr>Слайд 4</vt:lpstr>
      <vt:lpstr>Слайд 5</vt:lpstr>
      <vt:lpstr>Слайд 6</vt:lpstr>
      <vt:lpstr> строка 050 - сумма строк 010, 020, 030, 040; строка 060 - показатели строки 050. </vt:lpstr>
      <vt:lpstr>Слайд 8</vt:lpstr>
      <vt:lpstr>строка 092 - кредитовые остатки по счетам 022524000 "Расчеты по доходам от процентов по депозитам от управления остатками средств на ЕКС", 022526000 "Расчеты по доходам от процентов по иным финансовым инструментам от управления остатками средств на ЕКС", 022575000 "Расчеты по доходам от операций с финансовыми активами от управления остатками средств на ЕКС", 022545000 "Расчеты по доходам от штрафных санкций от управления остатками средств на ЕКС"; строка 093 - показатели по счету 032406000 "Расчеты с прочими кредиторами по управлению остатками средств на ЕКС"; строка 100 - сумма строк 101, 102; строка 101 - показатели по счету 032407000 "Расчеты по операциям со средствами ЕКС до выяснения принадлежности"; строка 102 - показатели по счету 032404510 "Поступления денежных средств по внутренним расчетам по ЕКС"; строка 110 - сумма строк 070, 080, 090, 100.</vt:lpstr>
      <vt:lpstr>Слайд 10</vt:lpstr>
      <vt:lpstr>В разделе 3 "Финансовый результат по операциям по управлению остатками средств на едином казначейском счете" Баланса операций в системе казначейских платежей (ф. 0503195) отражается финансовый результат по операциям по управлению остатками средств на едином казначейском счете в разрезе показателей по строкам: строка 120 - сумма строк 130, 140; строка 130 - разность суммы строк 131, 133 и строки 132; строка 131 - показатели по счету 042111000 "Доходы от управления остатками средств на ЕКС текущего финансового года, подлежащие распределению между бюджетами"; строка 132 - показатели по счету 042112000 "Доходы от управления остатками средств на ЕКС текущего финансового года, распределенные между бюджетами"; строка 133 - показатели по счету 042113000 "Прочие доходы от операций с активами от управления остатками средств на ЕКС текущего финансового года"; Строка 140 - показатели по счету 042130000 "Финансовый результат по управлению остатками средств на ЕКС прошлых отчетных периодов"; строка 150 - показатели строки 120; строка 160 - сумма строк 110, 150.  Показатели строки 060 должны соответствовать показателям строки 160.</vt:lpstr>
      <vt:lpstr> Казначейская отчетность составляется в целях мониторинга и анализа результатов проведения Федеральным казначейством и территориальными органами Федерального казначейства операций в системе казначейских платежей. В соответствии с Письмом от 22 декабря 2020 г. N 07-04-05/02-26807 «О составлении и представлении бюджетной и казначейской отчетности в 2021 году» отчет по ф.0503195 "Баланс операций в системе казначейских платежей» составляется в электронном виде, подписывается электронными подписями средствами подсистемы «Учет и отчетность» государственной интегрированной информационной системы управления общественными финансами «Электронный бюджет» и представляется в Межрегиональное операционное управление Федерального казначейства ежемесячно 10 числа месяца, следующего за отчетным,  а также ежегодно, в сроки, установленные для годовой казначейской отчетности .  </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евоывлд</dc:title>
  <dc:creator>Елизавета Арбатова</dc:creator>
  <cp:lastModifiedBy>obu14</cp:lastModifiedBy>
  <cp:revision>351</cp:revision>
  <dcterms:created xsi:type="dcterms:W3CDTF">2019-07-31T16:47:50Z</dcterms:created>
  <dcterms:modified xsi:type="dcterms:W3CDTF">2021-07-07T10:37:03Z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2019-03-19T00:00:00Z</vt:filetime>
  </property>
  <property fmtid="{D5CDD505-2E9C-101B-9397-08002B2CF9AE}" pid="3" name="Creator">
    <vt:lpwstr>Adobe Illustrator CC 22.1 (Windows)</vt:lpwstr>
  </property>
  <property fmtid="{D5CDD505-2E9C-101B-9397-08002B2CF9AE}" pid="4" name="LastSaved">
    <vt:filetime>2019-07-31T00:00:00Z</vt:filetime>
  </property>
</Properties>
</file>